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77" r:id="rId2"/>
    <p:sldId id="359" r:id="rId3"/>
    <p:sldId id="360" r:id="rId4"/>
    <p:sldId id="361" r:id="rId5"/>
    <p:sldId id="362" r:id="rId6"/>
    <p:sldId id="363" r:id="rId7"/>
    <p:sldId id="364" r:id="rId8"/>
    <p:sldId id="368" r:id="rId9"/>
    <p:sldId id="397" r:id="rId10"/>
    <p:sldId id="366" r:id="rId11"/>
    <p:sldId id="372" r:id="rId12"/>
    <p:sldId id="398" r:id="rId13"/>
    <p:sldId id="367" r:id="rId14"/>
    <p:sldId id="403" r:id="rId15"/>
    <p:sldId id="391" r:id="rId16"/>
    <p:sldId id="404" r:id="rId17"/>
    <p:sldId id="405" r:id="rId18"/>
    <p:sldId id="349" r:id="rId1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1" autoAdjust="0"/>
    <p:restoredTop sz="93368" autoAdjust="0"/>
  </p:normalViewPr>
  <p:slideViewPr>
    <p:cSldViewPr>
      <p:cViewPr varScale="1">
        <p:scale>
          <a:sx n="116" d="100"/>
          <a:sy n="116" d="100"/>
        </p:scale>
        <p:origin x="-2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66F36F6-A176-48D3-8C5C-4145F7B4ADE5}" type="datetimeFigureOut">
              <a:rPr lang="en-US" smtClean="0"/>
              <a:pPr/>
              <a:t>25-Mar-13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8ABEB39-1D9B-4757-895F-8477860BC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52600" y="1066800"/>
            <a:ext cx="3292475" cy="5126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97475" y="1066800"/>
            <a:ext cx="3292475" cy="248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97475" y="3705225"/>
            <a:ext cx="3292475" cy="248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Some content taken with permission from material developed for the course EECS6.02 by C. Sodini, M. Perrot and H. Balakrishnan</a:t>
            </a:r>
            <a:endParaRPr lang="en-US" altLang="zh-CN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Ch1-</a:t>
            </a:r>
            <a:fld id="{3EBB7F2B-DE39-4925-893E-56C9DE7F4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057400" y="6416675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001000" y="6416675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 b="1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2" Type="http://schemas.openxmlformats.org/officeDocument/2006/relationships/audio" Target="../media/audio5.wav"/><Relationship Id="rId1" Type="http://schemas.openxmlformats.org/officeDocument/2006/relationships/audio" Target="../media/audio4.wa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/>
          <a:lstStyle/>
          <a:p>
            <a:r>
              <a:rPr lang="en-US" dirty="0" smtClean="0"/>
              <a:t>ELEC1200: A System View of Communications: from Signals to Packets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Time-Frequency Analysis</a:t>
            </a:r>
          </a:p>
          <a:p>
            <a:pPr lvl="1"/>
            <a:r>
              <a:rPr lang="en-US" dirty="0" smtClean="0"/>
              <a:t>Analyzing sounds as a sequence of frames</a:t>
            </a:r>
          </a:p>
          <a:p>
            <a:pPr lvl="1"/>
            <a:r>
              <a:rPr lang="en-US" dirty="0" smtClean="0"/>
              <a:t>Spectrogram</a:t>
            </a:r>
          </a:p>
          <a:p>
            <a:r>
              <a:rPr lang="en-US" dirty="0" err="1" smtClean="0"/>
              <a:t>Lossy</a:t>
            </a:r>
            <a:r>
              <a:rPr lang="en-US" dirty="0" smtClean="0"/>
              <a:t> Encoding</a:t>
            </a:r>
          </a:p>
          <a:p>
            <a:pPr lvl="1"/>
            <a:r>
              <a:rPr lang="en-US" dirty="0" smtClean="0"/>
              <a:t>MP3 encoding</a:t>
            </a:r>
          </a:p>
          <a:p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MPEG is moving pictures experts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up by ISO (international standards organization) </a:t>
            </a:r>
            <a:endParaRPr lang="en-US" dirty="0" smtClean="0"/>
          </a:p>
          <a:p>
            <a:pPr lvl="1"/>
            <a:r>
              <a:rPr lang="en-US" dirty="0" smtClean="0"/>
              <a:t>every </a:t>
            </a:r>
            <a:r>
              <a:rPr lang="en-US" dirty="0"/>
              <a:t>few years issues a standard </a:t>
            </a:r>
            <a:endParaRPr lang="en-US" dirty="0" smtClean="0"/>
          </a:p>
          <a:p>
            <a:pPr lvl="2"/>
            <a:r>
              <a:rPr lang="en-US" dirty="0" smtClean="0"/>
              <a:t>MPEG1 </a:t>
            </a:r>
            <a:r>
              <a:rPr lang="en-US" dirty="0"/>
              <a:t>(</a:t>
            </a:r>
            <a:r>
              <a:rPr lang="en-US" dirty="0" smtClean="0"/>
              <a:t>1992)</a:t>
            </a:r>
          </a:p>
          <a:p>
            <a:pPr lvl="2"/>
            <a:r>
              <a:rPr lang="en-US" dirty="0" smtClean="0"/>
              <a:t>MPEG2(1994</a:t>
            </a:r>
            <a:r>
              <a:rPr lang="en-US" dirty="0"/>
              <a:t>)..</a:t>
            </a:r>
          </a:p>
          <a:p>
            <a:r>
              <a:rPr lang="en-US" dirty="0"/>
              <a:t>MP3 stands for MPEG audio layer </a:t>
            </a:r>
            <a:r>
              <a:rPr lang="en-US" dirty="0" smtClean="0"/>
              <a:t>III</a:t>
            </a:r>
          </a:p>
          <a:p>
            <a:r>
              <a:rPr lang="en-US" dirty="0" smtClean="0"/>
              <a:t>MP3 achieves a 10:1 compression ratio!</a:t>
            </a:r>
          </a:p>
          <a:p>
            <a:r>
              <a:rPr lang="en-US" dirty="0" smtClean="0"/>
              <a:t>This enables </a:t>
            </a:r>
            <a:endParaRPr lang="en-US" dirty="0" smtClean="0"/>
          </a:p>
          <a:p>
            <a:pPr lvl="1"/>
            <a:r>
              <a:rPr lang="en-US" dirty="0" smtClean="0"/>
              <a:t>bit-streaming</a:t>
            </a:r>
          </a:p>
          <a:p>
            <a:pPr lvl="1"/>
            <a:r>
              <a:rPr lang="en-US" dirty="0" smtClean="0"/>
              <a:t>compact audio storage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ways to compress an audio file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Reduce the total number of bits per sample</a:t>
            </a:r>
          </a:p>
          <a:p>
            <a:pPr lvl="1"/>
            <a:r>
              <a:rPr lang="en-US" dirty="0" smtClean="0"/>
              <a:t>e.g. 32 bit to 16 or 16 to 8 bit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Gives you a factor of 2 in compression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However, perceptual quality of signal is poor</a:t>
            </a:r>
          </a:p>
          <a:p>
            <a:r>
              <a:rPr lang="en-US" dirty="0" smtClean="0">
                <a:sym typeface="Wingdings" pitchFamily="2" charset="2"/>
              </a:rPr>
              <a:t>Reduce the sampling rate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44kHz to 22kHz or 22kHz to 10kHz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Again only a gain of a factor of 2 in size.    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Total loss of all high frequency information. 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Equivalent to a high pass filter.</a:t>
            </a:r>
          </a:p>
          <a:p>
            <a:r>
              <a:rPr lang="en-US" dirty="0" smtClean="0">
                <a:sym typeface="Wingdings" pitchFamily="2" charset="2"/>
              </a:rPr>
              <a:t>A factor 10:1 in compression cannot be achieved using linear compression schemes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Perceptual Coding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Start by evaluating input response of </a:t>
            </a:r>
            <a:r>
              <a:rPr lang="en-US" dirty="0" err="1" smtClean="0"/>
              <a:t>bitstream</a:t>
            </a:r>
            <a:r>
              <a:rPr lang="en-US" dirty="0" smtClean="0"/>
              <a:t> consumer (</a:t>
            </a:r>
            <a:r>
              <a:rPr lang="en-US" dirty="0" err="1" smtClean="0"/>
              <a:t>eg</a:t>
            </a:r>
            <a:r>
              <a:rPr lang="en-US" dirty="0" smtClean="0"/>
              <a:t>, human ears or eyes), i.e., how consumer will </a:t>
            </a:r>
            <a:r>
              <a:rPr lang="en-US" dirty="0" smtClean="0">
                <a:solidFill>
                  <a:srgbClr val="FF0000"/>
                </a:solidFill>
              </a:rPr>
              <a:t>perceive</a:t>
            </a:r>
            <a:r>
              <a:rPr lang="en-US" dirty="0" smtClean="0"/>
              <a:t> the input.</a:t>
            </a:r>
          </a:p>
          <a:p>
            <a:pPr lvl="1" eaLnBrk="1" hangingPunct="1"/>
            <a:r>
              <a:rPr lang="en-US" dirty="0" smtClean="0"/>
              <a:t>Frequency range, amplitude sensitivity, color response, …</a:t>
            </a:r>
          </a:p>
          <a:p>
            <a:pPr lvl="1" eaLnBrk="1" hangingPunct="1"/>
            <a:r>
              <a:rPr lang="en-US" dirty="0" smtClean="0"/>
              <a:t>Masking effects</a:t>
            </a:r>
          </a:p>
          <a:p>
            <a:pPr eaLnBrk="1" hangingPunct="1"/>
            <a:r>
              <a:rPr lang="en-US" dirty="0" smtClean="0"/>
              <a:t>Identify information that can be removed from bit stream without perceived effect, e.g.,</a:t>
            </a:r>
          </a:p>
          <a:p>
            <a:pPr lvl="1" eaLnBrk="1" hangingPunct="1"/>
            <a:r>
              <a:rPr lang="en-US" dirty="0" smtClean="0"/>
              <a:t>Sounds outside frequency </a:t>
            </a:r>
            <a:r>
              <a:rPr lang="en-US" dirty="0" smtClean="0"/>
              <a:t>range</a:t>
            </a:r>
          </a:p>
          <a:p>
            <a:pPr lvl="1" eaLnBrk="1" hangingPunct="1"/>
            <a:r>
              <a:rPr lang="en-US" dirty="0" smtClean="0"/>
              <a:t>Masked </a:t>
            </a:r>
            <a:r>
              <a:rPr lang="en-US" dirty="0" smtClean="0"/>
              <a:t>sounds</a:t>
            </a:r>
          </a:p>
          <a:p>
            <a:pPr eaLnBrk="1" hangingPunct="1"/>
            <a:r>
              <a:rPr lang="en-US" dirty="0" smtClean="0"/>
              <a:t>Encode </a:t>
            </a:r>
            <a:r>
              <a:rPr lang="en-US" dirty="0" smtClean="0"/>
              <a:t>remaining information efficiently</a:t>
            </a:r>
          </a:p>
          <a:p>
            <a:pPr lvl="1" eaLnBrk="1" hangingPunct="1"/>
            <a:r>
              <a:rPr lang="en-US" dirty="0" smtClean="0"/>
              <a:t>Use </a:t>
            </a:r>
            <a:r>
              <a:rPr lang="en-US" dirty="0" smtClean="0"/>
              <a:t>frequency-based </a:t>
            </a:r>
            <a:r>
              <a:rPr lang="en-US" dirty="0" smtClean="0"/>
              <a:t>transformations</a:t>
            </a:r>
          </a:p>
          <a:p>
            <a:pPr lvl="1" eaLnBrk="1" hangingPunct="1"/>
            <a:r>
              <a:rPr lang="en-US" dirty="0" smtClean="0"/>
              <a:t>Quantize </a:t>
            </a:r>
            <a:r>
              <a:rPr lang="en-US" dirty="0" smtClean="0"/>
              <a:t>coefficients of frequency (loss occurs here)</a:t>
            </a:r>
            <a:endParaRPr lang="en-US" dirty="0" smtClean="0"/>
          </a:p>
          <a:p>
            <a:pPr lvl="1" eaLnBrk="1" hangingPunct="1"/>
            <a:r>
              <a:rPr lang="en-US" dirty="0" smtClean="0"/>
              <a:t>Add lossless coding (e.g. the Huffman encoding to be studied later)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Auditory Coding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frequency decomposition</a:t>
            </a:r>
          </a:p>
          <a:p>
            <a:pPr lvl="1"/>
            <a:r>
              <a:rPr lang="en-US" dirty="0" smtClean="0"/>
              <a:t>divide the signal into frames</a:t>
            </a:r>
          </a:p>
          <a:p>
            <a:pPr lvl="1"/>
            <a:r>
              <a:rPr lang="en-US" dirty="0" smtClean="0"/>
              <a:t>obtain the spectrum of each piece</a:t>
            </a:r>
          </a:p>
          <a:p>
            <a:r>
              <a:rPr lang="en-US" dirty="0" smtClean="0"/>
              <a:t>Use psycho-acoustic model to determine what information to keep</a:t>
            </a:r>
          </a:p>
          <a:p>
            <a:pPr lvl="1"/>
            <a:r>
              <a:rPr lang="en-US" dirty="0" smtClean="0"/>
              <a:t>Don’t </a:t>
            </a:r>
            <a:r>
              <a:rPr lang="en-US" dirty="0" smtClean="0"/>
              <a:t>store </a:t>
            </a:r>
            <a:r>
              <a:rPr lang="en-US" dirty="0" smtClean="0"/>
              <a:t>information outside the range of hearing  </a:t>
            </a:r>
            <a:r>
              <a:rPr lang="en-US" dirty="0" smtClean="0"/>
              <a:t>(40Hz to 15kHz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Stereo info not stored for low frequencies</a:t>
            </a:r>
          </a:p>
          <a:p>
            <a:pPr lvl="1"/>
            <a:r>
              <a:rPr lang="en-US" dirty="0" smtClean="0"/>
              <a:t>Masking</a:t>
            </a:r>
          </a:p>
          <a:p>
            <a:r>
              <a:rPr lang="en-US" dirty="0" smtClean="0"/>
              <a:t>Store the information in the most compact way possible</a:t>
            </a:r>
          </a:p>
          <a:p>
            <a:pPr lvl="1"/>
            <a:r>
              <a:rPr lang="en-US" dirty="0" smtClean="0"/>
              <a:t>minimize the </a:t>
            </a:r>
            <a:r>
              <a:rPr lang="en-US" dirty="0" err="1" smtClean="0"/>
              <a:t>bitrate</a:t>
            </a:r>
            <a:endParaRPr lang="en-US" dirty="0" smtClean="0"/>
          </a:p>
          <a:p>
            <a:pPr lvl="1"/>
            <a:r>
              <a:rPr lang="en-US" dirty="0" smtClean="0"/>
              <a:t>maximize the audible auditory 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Masking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a dominant tone is present then noise can be added at frequencies next to it and this noise will not be heard.</a:t>
            </a:r>
          </a:p>
          <a:p>
            <a:r>
              <a:rPr lang="en-US" dirty="0" smtClean="0"/>
              <a:t>Coding consequences</a:t>
            </a:r>
          </a:p>
          <a:p>
            <a:pPr lvl="1"/>
            <a:r>
              <a:rPr lang="en-US" dirty="0" smtClean="0"/>
              <a:t>Less precision is required to store nearby frequencies</a:t>
            </a:r>
          </a:p>
          <a:p>
            <a:pPr lvl="1"/>
            <a:r>
              <a:rPr lang="en-US" dirty="0" smtClean="0"/>
              <a:t>Less precision = coarser quantization</a:t>
            </a:r>
          </a:p>
          <a:p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2514600"/>
          </a:xfrm>
        </p:spPr>
        <p:txBody>
          <a:bodyPr/>
          <a:lstStyle/>
          <a:p>
            <a:r>
              <a:rPr lang="en-US" sz="2000" dirty="0" smtClean="0"/>
              <a:t>Definitions</a:t>
            </a:r>
          </a:p>
          <a:p>
            <a:pPr lvl="1"/>
            <a:r>
              <a:rPr lang="en-US" sz="1800" dirty="0" smtClean="0"/>
              <a:t>Auditory threshold – minimum signal level at which a pure tone can be heard</a:t>
            </a:r>
          </a:p>
          <a:p>
            <a:pPr lvl="1"/>
            <a:r>
              <a:rPr lang="en-US" sz="1800" dirty="0" smtClean="0"/>
              <a:t>Masking threshold – minimum signal level if a dominant tone is present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853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581400"/>
            <a:ext cx="4267200" cy="289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86201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MP3 schematic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Input: 16 bit at 44kHz sampling is </a:t>
            </a:r>
            <a:r>
              <a:rPr lang="en-US" dirty="0" smtClean="0"/>
              <a:t>768kbit/s</a:t>
            </a:r>
          </a:p>
          <a:p>
            <a:r>
              <a:rPr lang="en-US" dirty="0" smtClean="0"/>
              <a:t>Output: Coded audio signal at ~128kbit/s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228600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Frequency analysis</a:t>
            </a:r>
          </a:p>
          <a:p>
            <a:pPr algn="ctr"/>
            <a:r>
              <a:rPr lang="en-US" sz="1400" dirty="0" smtClean="0"/>
              <a:t>similar to Fourier series</a:t>
            </a:r>
            <a:endParaRPr lang="en-US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52400" y="541020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Frequency analysis</a:t>
            </a:r>
          </a:p>
          <a:p>
            <a:pPr algn="ctr"/>
            <a:r>
              <a:rPr lang="en-US" sz="1400" dirty="0" smtClean="0"/>
              <a:t>similar to Fourier series</a:t>
            </a:r>
            <a:endParaRPr lang="en-US" sz="1400" dirty="0" smtClean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447800" y="4876800"/>
            <a:ext cx="38100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962400" y="236220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loss of information</a:t>
            </a:r>
          </a:p>
          <a:p>
            <a:pPr algn="ctr"/>
            <a:r>
              <a:rPr lang="en-US" sz="1400" dirty="0" smtClean="0"/>
              <a:t>happens here</a:t>
            </a:r>
            <a:endParaRPr lang="en-US" sz="1400" dirty="0" smtClean="0"/>
          </a:p>
        </p:txBody>
      </p:sp>
      <p:cxnSp>
        <p:nvCxnSpPr>
          <p:cNvPr id="17" name="Straight Arrow Connector 16"/>
          <p:cNvCxnSpPr>
            <a:stCxn id="15" idx="2"/>
          </p:cNvCxnSpPr>
          <p:nvPr/>
        </p:nvCxnSpPr>
        <p:spPr bwMode="auto">
          <a:xfrm flipH="1">
            <a:off x="4495800" y="2885420"/>
            <a:ext cx="350817" cy="6197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819400" y="5420380"/>
            <a:ext cx="1774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effects of masking</a:t>
            </a:r>
          </a:p>
          <a:p>
            <a:pPr algn="ctr"/>
            <a:r>
              <a:rPr lang="en-US" sz="1400" dirty="0" smtClean="0"/>
              <a:t>determined here</a:t>
            </a:r>
            <a:r>
              <a:rPr lang="en-US" sz="1400" dirty="0" smtClean="0"/>
              <a:t> </a:t>
            </a:r>
            <a:endParaRPr lang="en-US" sz="1400" dirty="0" smtClean="0"/>
          </a:p>
        </p:txBody>
      </p:sp>
      <p:sp>
        <p:nvSpPr>
          <p:cNvPr id="21" name="Left Brace 20"/>
          <p:cNvSpPr/>
          <p:nvPr/>
        </p:nvSpPr>
        <p:spPr bwMode="auto">
          <a:xfrm rot="5400000">
            <a:off x="2324100" y="2171700"/>
            <a:ext cx="228600" cy="228600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  <p:cxnSp>
        <p:nvCxnSpPr>
          <p:cNvPr id="24" name="Straight Arrow Connector 23"/>
          <p:cNvCxnSpPr>
            <a:stCxn id="7" idx="2"/>
          </p:cNvCxnSpPr>
          <p:nvPr/>
        </p:nvCxnSpPr>
        <p:spPr bwMode="auto">
          <a:xfrm flipH="1">
            <a:off x="2438400" y="2809220"/>
            <a:ext cx="263224" cy="391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3505201" y="4963180"/>
            <a:ext cx="228599" cy="4470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019800" y="2209800"/>
            <a:ext cx="1904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lossless compression</a:t>
            </a:r>
          </a:p>
          <a:p>
            <a:pPr algn="ctr"/>
            <a:r>
              <a:rPr lang="en-US" sz="1400" dirty="0" smtClean="0"/>
              <a:t>to be studied later</a:t>
            </a:r>
            <a:endParaRPr lang="en-US" sz="1400" dirty="0" smtClean="0"/>
          </a:p>
        </p:txBody>
      </p:sp>
      <p:cxnSp>
        <p:nvCxnSpPr>
          <p:cNvPr id="30" name="Straight Arrow Connector 29"/>
          <p:cNvCxnSpPr>
            <a:stCxn id="28" idx="2"/>
          </p:cNvCxnSpPr>
          <p:nvPr/>
        </p:nvCxnSpPr>
        <p:spPr bwMode="auto">
          <a:xfrm flipH="1">
            <a:off x="6172200" y="2733020"/>
            <a:ext cx="799944" cy="772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858000" y="5257800"/>
            <a:ext cx="1473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minor </a:t>
            </a:r>
            <a:r>
              <a:rPr lang="en-US" sz="1600" dirty="0" smtClean="0">
                <a:solidFill>
                  <a:srgbClr val="00B0F0"/>
                </a:solidFill>
              </a:rPr>
              <a:t>extra</a:t>
            </a:r>
          </a:p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information</a:t>
            </a:r>
          </a:p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encoded here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4880919" y="3208638"/>
            <a:ext cx="3481859" cy="2029597"/>
          </a:xfrm>
          <a:custGeom>
            <a:avLst/>
            <a:gdLst>
              <a:gd name="connsiteX0" fmla="*/ 1857632 w 3520303"/>
              <a:gd name="connsiteY0" fmla="*/ 28832 h 2029253"/>
              <a:gd name="connsiteX1" fmla="*/ 1643449 w 3520303"/>
              <a:gd name="connsiteY1" fmla="*/ 210065 h 2029253"/>
              <a:gd name="connsiteX2" fmla="*/ 1561070 w 3520303"/>
              <a:gd name="connsiteY2" fmla="*/ 836140 h 2029253"/>
              <a:gd name="connsiteX3" fmla="*/ 1165654 w 3520303"/>
              <a:gd name="connsiteY3" fmla="*/ 1025611 h 2029253"/>
              <a:gd name="connsiteX4" fmla="*/ 506627 w 3520303"/>
              <a:gd name="connsiteY4" fmla="*/ 1033848 h 2029253"/>
              <a:gd name="connsiteX5" fmla="*/ 135924 w 3520303"/>
              <a:gd name="connsiteY5" fmla="*/ 1182130 h 2029253"/>
              <a:gd name="connsiteX6" fmla="*/ 86497 w 3520303"/>
              <a:gd name="connsiteY6" fmla="*/ 1561070 h 2029253"/>
              <a:gd name="connsiteX7" fmla="*/ 654908 w 3520303"/>
              <a:gd name="connsiteY7" fmla="*/ 1775254 h 2029253"/>
              <a:gd name="connsiteX8" fmla="*/ 2623751 w 3520303"/>
              <a:gd name="connsiteY8" fmla="*/ 1948248 h 2029253"/>
              <a:gd name="connsiteX9" fmla="*/ 3398108 w 3520303"/>
              <a:gd name="connsiteY9" fmla="*/ 1289221 h 2029253"/>
              <a:gd name="connsiteX10" fmla="*/ 3356919 w 3520303"/>
              <a:gd name="connsiteY10" fmla="*/ 243016 h 2029253"/>
              <a:gd name="connsiteX11" fmla="*/ 2599038 w 3520303"/>
              <a:gd name="connsiteY11" fmla="*/ 94735 h 2029253"/>
              <a:gd name="connsiteX12" fmla="*/ 2294238 w 3520303"/>
              <a:gd name="connsiteY12" fmla="*/ 37070 h 2029253"/>
              <a:gd name="connsiteX13" fmla="*/ 1857632 w 3520303"/>
              <a:gd name="connsiteY13" fmla="*/ 28832 h 2029253"/>
              <a:gd name="connsiteX0" fmla="*/ 1857632 w 3481859"/>
              <a:gd name="connsiteY0" fmla="*/ 28832 h 2029597"/>
              <a:gd name="connsiteX1" fmla="*/ 1643449 w 3481859"/>
              <a:gd name="connsiteY1" fmla="*/ 210065 h 2029597"/>
              <a:gd name="connsiteX2" fmla="*/ 1561070 w 3481859"/>
              <a:gd name="connsiteY2" fmla="*/ 836140 h 2029597"/>
              <a:gd name="connsiteX3" fmla="*/ 1165654 w 3481859"/>
              <a:gd name="connsiteY3" fmla="*/ 1025611 h 2029597"/>
              <a:gd name="connsiteX4" fmla="*/ 506627 w 3481859"/>
              <a:gd name="connsiteY4" fmla="*/ 1033848 h 2029597"/>
              <a:gd name="connsiteX5" fmla="*/ 135924 w 3481859"/>
              <a:gd name="connsiteY5" fmla="*/ 1182130 h 2029597"/>
              <a:gd name="connsiteX6" fmla="*/ 86497 w 3481859"/>
              <a:gd name="connsiteY6" fmla="*/ 1561070 h 2029597"/>
              <a:gd name="connsiteX7" fmla="*/ 654908 w 3481859"/>
              <a:gd name="connsiteY7" fmla="*/ 1775254 h 2029597"/>
              <a:gd name="connsiteX8" fmla="*/ 2623751 w 3481859"/>
              <a:gd name="connsiteY8" fmla="*/ 1948248 h 2029597"/>
              <a:gd name="connsiteX9" fmla="*/ 3348681 w 3481859"/>
              <a:gd name="connsiteY9" fmla="*/ 1287162 h 2029597"/>
              <a:gd name="connsiteX10" fmla="*/ 3356919 w 3481859"/>
              <a:gd name="connsiteY10" fmla="*/ 243016 h 2029597"/>
              <a:gd name="connsiteX11" fmla="*/ 2599038 w 3481859"/>
              <a:gd name="connsiteY11" fmla="*/ 94735 h 2029597"/>
              <a:gd name="connsiteX12" fmla="*/ 2294238 w 3481859"/>
              <a:gd name="connsiteY12" fmla="*/ 37070 h 2029597"/>
              <a:gd name="connsiteX13" fmla="*/ 1857632 w 3481859"/>
              <a:gd name="connsiteY13" fmla="*/ 28832 h 2029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81859" h="2029597">
                <a:moveTo>
                  <a:pt x="1857632" y="28832"/>
                </a:moveTo>
                <a:cubicBezTo>
                  <a:pt x="1749167" y="57664"/>
                  <a:pt x="1692876" y="75514"/>
                  <a:pt x="1643449" y="210065"/>
                </a:cubicBezTo>
                <a:cubicBezTo>
                  <a:pt x="1594022" y="344616"/>
                  <a:pt x="1640702" y="700216"/>
                  <a:pt x="1561070" y="836140"/>
                </a:cubicBezTo>
                <a:cubicBezTo>
                  <a:pt x="1481438" y="972064"/>
                  <a:pt x="1341394" y="992660"/>
                  <a:pt x="1165654" y="1025611"/>
                </a:cubicBezTo>
                <a:cubicBezTo>
                  <a:pt x="989914" y="1058562"/>
                  <a:pt x="678249" y="1007762"/>
                  <a:pt x="506627" y="1033848"/>
                </a:cubicBezTo>
                <a:cubicBezTo>
                  <a:pt x="335005" y="1059934"/>
                  <a:pt x="205946" y="1094260"/>
                  <a:pt x="135924" y="1182130"/>
                </a:cubicBezTo>
                <a:cubicBezTo>
                  <a:pt x="65902" y="1270000"/>
                  <a:pt x="0" y="1462216"/>
                  <a:pt x="86497" y="1561070"/>
                </a:cubicBezTo>
                <a:cubicBezTo>
                  <a:pt x="172994" y="1659924"/>
                  <a:pt x="232032" y="1710724"/>
                  <a:pt x="654908" y="1775254"/>
                </a:cubicBezTo>
                <a:cubicBezTo>
                  <a:pt x="1077784" y="1839784"/>
                  <a:pt x="2174789" y="2029597"/>
                  <a:pt x="2623751" y="1948248"/>
                </a:cubicBezTo>
                <a:cubicBezTo>
                  <a:pt x="3072713" y="1866899"/>
                  <a:pt x="3226486" y="1571367"/>
                  <a:pt x="3348681" y="1287162"/>
                </a:cubicBezTo>
                <a:cubicBezTo>
                  <a:pt x="3470876" y="1002957"/>
                  <a:pt x="3481859" y="441754"/>
                  <a:pt x="3356919" y="243016"/>
                </a:cubicBezTo>
                <a:cubicBezTo>
                  <a:pt x="3231979" y="44278"/>
                  <a:pt x="2599038" y="94735"/>
                  <a:pt x="2599038" y="94735"/>
                </a:cubicBezTo>
                <a:cubicBezTo>
                  <a:pt x="2421925" y="60411"/>
                  <a:pt x="2415060" y="48054"/>
                  <a:pt x="2294238" y="37070"/>
                </a:cubicBezTo>
                <a:cubicBezTo>
                  <a:pt x="2173416" y="26086"/>
                  <a:pt x="1966097" y="0"/>
                  <a:pt x="1857632" y="28832"/>
                </a:cubicBezTo>
                <a:close/>
              </a:path>
            </a:pathLst>
          </a:cu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http://community.calrec.com/wp-content/uploads/2010/10/60seconds-Sampling2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581400"/>
            <a:ext cx="7465668" cy="3276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590800"/>
          </a:xfrm>
        </p:spPr>
        <p:txBody>
          <a:bodyPr/>
          <a:lstStyle/>
          <a:p>
            <a:r>
              <a:rPr lang="en-US" sz="1800" dirty="0" smtClean="0"/>
              <a:t>When creating a digital representation of a sampled value, we must choose the number of bits used to represent the value.</a:t>
            </a:r>
          </a:p>
          <a:p>
            <a:r>
              <a:rPr lang="en-US" sz="1800" dirty="0" smtClean="0"/>
              <a:t>Since fewer bits encode a smaller number of values, using fewer bits results in a larger quantization error</a:t>
            </a:r>
          </a:p>
          <a:p>
            <a:pPr lvl="1"/>
            <a:r>
              <a:rPr lang="en-US" sz="1400" dirty="0" smtClean="0"/>
              <a:t>quantization error = difference between the actual and encoded value</a:t>
            </a:r>
          </a:p>
          <a:p>
            <a:pPr lvl="1"/>
            <a:r>
              <a:rPr lang="en-US" sz="1400" dirty="0" smtClean="0"/>
              <a:t>We want quantization error to be small, i.e. more bits.</a:t>
            </a:r>
          </a:p>
          <a:p>
            <a:r>
              <a:rPr lang="en-US" sz="1800" dirty="0" smtClean="0"/>
              <a:t>On the other hand, fewer bits take up less space.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99295" y="3210580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four possible</a:t>
            </a:r>
          </a:p>
          <a:p>
            <a:pPr algn="ctr"/>
            <a:r>
              <a:rPr lang="en-US" sz="1400" dirty="0" smtClean="0"/>
              <a:t>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4800" y="3210580"/>
            <a:ext cx="1338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eight possible</a:t>
            </a:r>
          </a:p>
          <a:p>
            <a:pPr algn="ctr"/>
            <a:r>
              <a:rPr lang="en-US" sz="1400" dirty="0" smtClean="0"/>
              <a:t>values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32004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sixteen possible</a:t>
            </a:r>
          </a:p>
          <a:p>
            <a:pPr algn="ctr"/>
            <a:r>
              <a:rPr lang="en-US" sz="1400" dirty="0" smtClean="0"/>
              <a:t>values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4038600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quantization</a:t>
            </a:r>
          </a:p>
          <a:p>
            <a:pPr algn="r"/>
            <a:r>
              <a:rPr lang="en-US" sz="1200" dirty="0" smtClean="0"/>
              <a:t>error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7391400" y="40386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Non-uniform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MP3 compression quantizes the amplitudes of different frequency components differently, depending upon masking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Frequency components near a dominant masker are quantized with lower bits.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400"/>
            <a:ext cx="86201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00200" y="259080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Frequency analysis</a:t>
            </a:r>
          </a:p>
          <a:p>
            <a:pPr algn="ctr"/>
            <a:r>
              <a:rPr lang="en-US" sz="1400" dirty="0" smtClean="0"/>
              <a:t>similar to Fourier series</a:t>
            </a:r>
            <a:endParaRPr lang="en-US" sz="1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" y="571500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Frequency analysis</a:t>
            </a:r>
          </a:p>
          <a:p>
            <a:pPr algn="ctr"/>
            <a:r>
              <a:rPr lang="en-US" sz="1400" dirty="0" smtClean="0"/>
              <a:t>similar to Fourier series</a:t>
            </a:r>
            <a:endParaRPr lang="en-US" sz="1400" dirty="0" smtClean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447800" y="5181600"/>
            <a:ext cx="38100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62400" y="266700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loss of information</a:t>
            </a:r>
          </a:p>
          <a:p>
            <a:pPr algn="ctr"/>
            <a:r>
              <a:rPr lang="en-US" sz="1400" dirty="0" smtClean="0"/>
              <a:t>happens here</a:t>
            </a:r>
            <a:endParaRPr lang="en-US" sz="1400" dirty="0" smtClean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 bwMode="auto">
          <a:xfrm flipH="1">
            <a:off x="4495800" y="3190220"/>
            <a:ext cx="350817" cy="6197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19400" y="5725180"/>
            <a:ext cx="1774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effects of masking</a:t>
            </a:r>
          </a:p>
          <a:p>
            <a:pPr algn="ctr"/>
            <a:r>
              <a:rPr lang="en-US" sz="1400" dirty="0" smtClean="0"/>
              <a:t>determined here</a:t>
            </a:r>
            <a:r>
              <a:rPr lang="en-US" sz="1400" dirty="0" smtClean="0"/>
              <a:t> </a:t>
            </a:r>
            <a:endParaRPr lang="en-US" sz="1400" dirty="0" smtClean="0"/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2324100" y="2476500"/>
            <a:ext cx="228600" cy="228600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>
            <a:stCxn id="7" idx="2"/>
          </p:cNvCxnSpPr>
          <p:nvPr/>
        </p:nvCxnSpPr>
        <p:spPr bwMode="auto">
          <a:xfrm flipH="1">
            <a:off x="2438400" y="3114020"/>
            <a:ext cx="263224" cy="391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3505201" y="5267980"/>
            <a:ext cx="228599" cy="4470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019800" y="2514600"/>
            <a:ext cx="1904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lossless compression</a:t>
            </a:r>
          </a:p>
          <a:p>
            <a:pPr algn="ctr"/>
            <a:r>
              <a:rPr lang="en-US" sz="1400" dirty="0" smtClean="0"/>
              <a:t>to be studied later</a:t>
            </a:r>
            <a:endParaRPr lang="en-US" sz="1400" dirty="0" smtClean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 bwMode="auto">
          <a:xfrm flipH="1">
            <a:off x="6172200" y="3037820"/>
            <a:ext cx="799944" cy="772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858000" y="5562600"/>
            <a:ext cx="1473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minor </a:t>
            </a:r>
            <a:r>
              <a:rPr lang="en-US" sz="1600" dirty="0" smtClean="0">
                <a:solidFill>
                  <a:srgbClr val="00B0F0"/>
                </a:solidFill>
              </a:rPr>
              <a:t>extra</a:t>
            </a:r>
          </a:p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information</a:t>
            </a:r>
          </a:p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encoded here</a:t>
            </a:r>
          </a:p>
        </p:txBody>
      </p:sp>
      <p:sp>
        <p:nvSpPr>
          <p:cNvPr id="19" name="Freeform 18"/>
          <p:cNvSpPr/>
          <p:nvPr/>
        </p:nvSpPr>
        <p:spPr bwMode="auto">
          <a:xfrm>
            <a:off x="4880919" y="3513438"/>
            <a:ext cx="3481859" cy="2029597"/>
          </a:xfrm>
          <a:custGeom>
            <a:avLst/>
            <a:gdLst>
              <a:gd name="connsiteX0" fmla="*/ 1857632 w 3520303"/>
              <a:gd name="connsiteY0" fmla="*/ 28832 h 2029253"/>
              <a:gd name="connsiteX1" fmla="*/ 1643449 w 3520303"/>
              <a:gd name="connsiteY1" fmla="*/ 210065 h 2029253"/>
              <a:gd name="connsiteX2" fmla="*/ 1561070 w 3520303"/>
              <a:gd name="connsiteY2" fmla="*/ 836140 h 2029253"/>
              <a:gd name="connsiteX3" fmla="*/ 1165654 w 3520303"/>
              <a:gd name="connsiteY3" fmla="*/ 1025611 h 2029253"/>
              <a:gd name="connsiteX4" fmla="*/ 506627 w 3520303"/>
              <a:gd name="connsiteY4" fmla="*/ 1033848 h 2029253"/>
              <a:gd name="connsiteX5" fmla="*/ 135924 w 3520303"/>
              <a:gd name="connsiteY5" fmla="*/ 1182130 h 2029253"/>
              <a:gd name="connsiteX6" fmla="*/ 86497 w 3520303"/>
              <a:gd name="connsiteY6" fmla="*/ 1561070 h 2029253"/>
              <a:gd name="connsiteX7" fmla="*/ 654908 w 3520303"/>
              <a:gd name="connsiteY7" fmla="*/ 1775254 h 2029253"/>
              <a:gd name="connsiteX8" fmla="*/ 2623751 w 3520303"/>
              <a:gd name="connsiteY8" fmla="*/ 1948248 h 2029253"/>
              <a:gd name="connsiteX9" fmla="*/ 3398108 w 3520303"/>
              <a:gd name="connsiteY9" fmla="*/ 1289221 h 2029253"/>
              <a:gd name="connsiteX10" fmla="*/ 3356919 w 3520303"/>
              <a:gd name="connsiteY10" fmla="*/ 243016 h 2029253"/>
              <a:gd name="connsiteX11" fmla="*/ 2599038 w 3520303"/>
              <a:gd name="connsiteY11" fmla="*/ 94735 h 2029253"/>
              <a:gd name="connsiteX12" fmla="*/ 2294238 w 3520303"/>
              <a:gd name="connsiteY12" fmla="*/ 37070 h 2029253"/>
              <a:gd name="connsiteX13" fmla="*/ 1857632 w 3520303"/>
              <a:gd name="connsiteY13" fmla="*/ 28832 h 2029253"/>
              <a:gd name="connsiteX0" fmla="*/ 1857632 w 3481859"/>
              <a:gd name="connsiteY0" fmla="*/ 28832 h 2029597"/>
              <a:gd name="connsiteX1" fmla="*/ 1643449 w 3481859"/>
              <a:gd name="connsiteY1" fmla="*/ 210065 h 2029597"/>
              <a:gd name="connsiteX2" fmla="*/ 1561070 w 3481859"/>
              <a:gd name="connsiteY2" fmla="*/ 836140 h 2029597"/>
              <a:gd name="connsiteX3" fmla="*/ 1165654 w 3481859"/>
              <a:gd name="connsiteY3" fmla="*/ 1025611 h 2029597"/>
              <a:gd name="connsiteX4" fmla="*/ 506627 w 3481859"/>
              <a:gd name="connsiteY4" fmla="*/ 1033848 h 2029597"/>
              <a:gd name="connsiteX5" fmla="*/ 135924 w 3481859"/>
              <a:gd name="connsiteY5" fmla="*/ 1182130 h 2029597"/>
              <a:gd name="connsiteX6" fmla="*/ 86497 w 3481859"/>
              <a:gd name="connsiteY6" fmla="*/ 1561070 h 2029597"/>
              <a:gd name="connsiteX7" fmla="*/ 654908 w 3481859"/>
              <a:gd name="connsiteY7" fmla="*/ 1775254 h 2029597"/>
              <a:gd name="connsiteX8" fmla="*/ 2623751 w 3481859"/>
              <a:gd name="connsiteY8" fmla="*/ 1948248 h 2029597"/>
              <a:gd name="connsiteX9" fmla="*/ 3348681 w 3481859"/>
              <a:gd name="connsiteY9" fmla="*/ 1287162 h 2029597"/>
              <a:gd name="connsiteX10" fmla="*/ 3356919 w 3481859"/>
              <a:gd name="connsiteY10" fmla="*/ 243016 h 2029597"/>
              <a:gd name="connsiteX11" fmla="*/ 2599038 w 3481859"/>
              <a:gd name="connsiteY11" fmla="*/ 94735 h 2029597"/>
              <a:gd name="connsiteX12" fmla="*/ 2294238 w 3481859"/>
              <a:gd name="connsiteY12" fmla="*/ 37070 h 2029597"/>
              <a:gd name="connsiteX13" fmla="*/ 1857632 w 3481859"/>
              <a:gd name="connsiteY13" fmla="*/ 28832 h 2029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81859" h="2029597">
                <a:moveTo>
                  <a:pt x="1857632" y="28832"/>
                </a:moveTo>
                <a:cubicBezTo>
                  <a:pt x="1749167" y="57664"/>
                  <a:pt x="1692876" y="75514"/>
                  <a:pt x="1643449" y="210065"/>
                </a:cubicBezTo>
                <a:cubicBezTo>
                  <a:pt x="1594022" y="344616"/>
                  <a:pt x="1640702" y="700216"/>
                  <a:pt x="1561070" y="836140"/>
                </a:cubicBezTo>
                <a:cubicBezTo>
                  <a:pt x="1481438" y="972064"/>
                  <a:pt x="1341394" y="992660"/>
                  <a:pt x="1165654" y="1025611"/>
                </a:cubicBezTo>
                <a:cubicBezTo>
                  <a:pt x="989914" y="1058562"/>
                  <a:pt x="678249" y="1007762"/>
                  <a:pt x="506627" y="1033848"/>
                </a:cubicBezTo>
                <a:cubicBezTo>
                  <a:pt x="335005" y="1059934"/>
                  <a:pt x="205946" y="1094260"/>
                  <a:pt x="135924" y="1182130"/>
                </a:cubicBezTo>
                <a:cubicBezTo>
                  <a:pt x="65902" y="1270000"/>
                  <a:pt x="0" y="1462216"/>
                  <a:pt x="86497" y="1561070"/>
                </a:cubicBezTo>
                <a:cubicBezTo>
                  <a:pt x="172994" y="1659924"/>
                  <a:pt x="232032" y="1710724"/>
                  <a:pt x="654908" y="1775254"/>
                </a:cubicBezTo>
                <a:cubicBezTo>
                  <a:pt x="1077784" y="1839784"/>
                  <a:pt x="2174789" y="2029597"/>
                  <a:pt x="2623751" y="1948248"/>
                </a:cubicBezTo>
                <a:cubicBezTo>
                  <a:pt x="3072713" y="1866899"/>
                  <a:pt x="3226486" y="1571367"/>
                  <a:pt x="3348681" y="1287162"/>
                </a:cubicBezTo>
                <a:cubicBezTo>
                  <a:pt x="3470876" y="1002957"/>
                  <a:pt x="3481859" y="441754"/>
                  <a:pt x="3356919" y="243016"/>
                </a:cubicBezTo>
                <a:cubicBezTo>
                  <a:pt x="3231979" y="44278"/>
                  <a:pt x="2599038" y="94735"/>
                  <a:pt x="2599038" y="94735"/>
                </a:cubicBezTo>
                <a:cubicBezTo>
                  <a:pt x="2421925" y="60411"/>
                  <a:pt x="2415060" y="48054"/>
                  <a:pt x="2294238" y="37070"/>
                </a:cubicBezTo>
                <a:cubicBezTo>
                  <a:pt x="2173416" y="26086"/>
                  <a:pt x="1966097" y="0"/>
                  <a:pt x="1857632" y="28832"/>
                </a:cubicBezTo>
                <a:close/>
              </a:path>
            </a:pathLst>
          </a:cu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 waveforms are typically analyzed as a sequence of frames</a:t>
            </a:r>
          </a:p>
          <a:p>
            <a:pPr lvl="1"/>
            <a:r>
              <a:rPr lang="en-US" dirty="0" smtClean="0"/>
              <a:t>Within each frame, the signal can be well approximated by a few frequency components</a:t>
            </a:r>
          </a:p>
          <a:p>
            <a:pPr lvl="1"/>
            <a:r>
              <a:rPr lang="en-US" dirty="0" smtClean="0"/>
              <a:t>The spectrogram can be used to visualize changes in the frequency content over time</a:t>
            </a:r>
          </a:p>
          <a:p>
            <a:pPr lvl="1"/>
            <a:r>
              <a:rPr lang="en-US" dirty="0" smtClean="0"/>
              <a:t>Framing is used in MP3 audio compression</a:t>
            </a:r>
          </a:p>
          <a:p>
            <a:r>
              <a:rPr lang="en-US" dirty="0" smtClean="0"/>
              <a:t>MP3 audio compression combines framing and frequency analysis with a non-uniform quantization based on a perceptual model</a:t>
            </a:r>
          </a:p>
          <a:p>
            <a:pPr lvl="1"/>
            <a:r>
              <a:rPr lang="en-US" dirty="0" smtClean="0"/>
              <a:t>Quantization results in loss of information</a:t>
            </a:r>
          </a:p>
          <a:p>
            <a:pPr lvl="1"/>
            <a:r>
              <a:rPr lang="en-US" dirty="0" smtClean="0"/>
              <a:t>By throwing away “unimportant” (imperceptible) information, we can obtain large compression ratios.</a:t>
            </a:r>
          </a:p>
          <a:p>
            <a:pPr lvl="1"/>
            <a:r>
              <a:rPr lang="en-US" dirty="0" smtClean="0"/>
              <a:t>We will study a very simple version of this idea in the lab.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Time-Frequency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many complex signals (like speech, music and other sounds), short segments are well described by a sinusoidal representation with a few important frequency components, but long segments are not.</a:t>
            </a:r>
          </a:p>
          <a:p>
            <a:r>
              <a:rPr lang="en-US" dirty="0" smtClean="0"/>
              <a:t>Time-frequency analysis refers to the analysis of how short-term frequency content changes over time.</a:t>
            </a:r>
          </a:p>
          <a:p>
            <a:r>
              <a:rPr lang="en-US" dirty="0" smtClean="0"/>
              <a:t>The spectrogram of a signal is a picture of how its amplitude spectrum of a signal changes over time.</a:t>
            </a:r>
          </a:p>
          <a:p>
            <a:pPr lvl="1"/>
            <a:r>
              <a:rPr lang="en-US" dirty="0" smtClean="0"/>
              <a:t>The vertical axis represents frequency</a:t>
            </a:r>
          </a:p>
          <a:p>
            <a:pPr lvl="1"/>
            <a:r>
              <a:rPr lang="en-US" dirty="0" smtClean="0"/>
              <a:t>The horizontal axis represents time</a:t>
            </a:r>
          </a:p>
          <a:p>
            <a:pPr lvl="1"/>
            <a:r>
              <a:rPr lang="en-US" dirty="0" smtClean="0"/>
              <a:t>The image color represents Fourier amplitude</a:t>
            </a:r>
          </a:p>
          <a:p>
            <a:pPr lvl="2"/>
            <a:r>
              <a:rPr lang="en-US" dirty="0" smtClean="0"/>
              <a:t>red = large amplitude, blue = small amplitude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Spectrogram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3088" name="Rectangle 208"/>
          <p:cNvSpPr>
            <a:spLocks noChangeArrowheads="1"/>
          </p:cNvSpPr>
          <p:nvPr/>
        </p:nvSpPr>
        <p:spPr bwMode="auto">
          <a:xfrm>
            <a:off x="4267200" y="6238875"/>
            <a:ext cx="10763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frame number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69"/>
          <p:cNvGrpSpPr/>
          <p:nvPr/>
        </p:nvGrpSpPr>
        <p:grpSpPr>
          <a:xfrm>
            <a:off x="2009775" y="2771775"/>
            <a:ext cx="4802188" cy="3543300"/>
            <a:chOff x="2009775" y="2771775"/>
            <a:chExt cx="4802188" cy="3543300"/>
          </a:xfrm>
        </p:grpSpPr>
        <p:sp>
          <p:nvSpPr>
            <p:cNvPr id="123084" name="Rectangle 204"/>
            <p:cNvSpPr>
              <a:spLocks noChangeArrowheads="1"/>
            </p:cNvSpPr>
            <p:nvPr/>
          </p:nvSpPr>
          <p:spPr bwMode="auto">
            <a:xfrm>
              <a:off x="2714625" y="2790825"/>
              <a:ext cx="4095750" cy="3248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85" name="Rectangle 205"/>
            <p:cNvSpPr>
              <a:spLocks noChangeArrowheads="1"/>
            </p:cNvSpPr>
            <p:nvPr/>
          </p:nvSpPr>
          <p:spPr bwMode="auto">
            <a:xfrm>
              <a:off x="2714625" y="2790825"/>
              <a:ext cx="4095750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3086" name="Picture 20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14625" y="2790825"/>
              <a:ext cx="4095750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89" name="Rectangle 209"/>
            <p:cNvSpPr>
              <a:spLocks noChangeArrowheads="1"/>
            </p:cNvSpPr>
            <p:nvPr/>
          </p:nvSpPr>
          <p:spPr bwMode="auto">
            <a:xfrm rot="16200000">
              <a:off x="1562100" y="4257675"/>
              <a:ext cx="11430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90" name="Line 210"/>
            <p:cNvSpPr>
              <a:spLocks noChangeShapeType="1"/>
            </p:cNvSpPr>
            <p:nvPr/>
          </p:nvSpPr>
          <p:spPr bwMode="auto">
            <a:xfrm>
              <a:off x="2714625" y="2790825"/>
              <a:ext cx="4095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1" name="Line 211"/>
            <p:cNvSpPr>
              <a:spLocks noChangeShapeType="1"/>
            </p:cNvSpPr>
            <p:nvPr/>
          </p:nvSpPr>
          <p:spPr bwMode="auto">
            <a:xfrm>
              <a:off x="2714625" y="6038850"/>
              <a:ext cx="4095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2" name="Line 212"/>
            <p:cNvSpPr>
              <a:spLocks noChangeShapeType="1"/>
            </p:cNvSpPr>
            <p:nvPr/>
          </p:nvSpPr>
          <p:spPr bwMode="auto">
            <a:xfrm flipV="1">
              <a:off x="6810375" y="27908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3" name="Line 213"/>
            <p:cNvSpPr>
              <a:spLocks noChangeShapeType="1"/>
            </p:cNvSpPr>
            <p:nvPr/>
          </p:nvSpPr>
          <p:spPr bwMode="auto">
            <a:xfrm flipV="1">
              <a:off x="2714625" y="27908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4" name="Line 214"/>
            <p:cNvSpPr>
              <a:spLocks noChangeShapeType="1"/>
            </p:cNvSpPr>
            <p:nvPr/>
          </p:nvSpPr>
          <p:spPr bwMode="auto">
            <a:xfrm>
              <a:off x="2714625" y="6038850"/>
              <a:ext cx="4095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5" name="Line 215"/>
            <p:cNvSpPr>
              <a:spLocks noChangeShapeType="1"/>
            </p:cNvSpPr>
            <p:nvPr/>
          </p:nvSpPr>
          <p:spPr bwMode="auto">
            <a:xfrm flipV="1">
              <a:off x="2714625" y="27908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6" name="Line 216"/>
            <p:cNvSpPr>
              <a:spLocks noChangeShapeType="1"/>
            </p:cNvSpPr>
            <p:nvPr/>
          </p:nvSpPr>
          <p:spPr bwMode="auto">
            <a:xfrm flipV="1">
              <a:off x="3181350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7" name="Line 217"/>
            <p:cNvSpPr>
              <a:spLocks noChangeShapeType="1"/>
            </p:cNvSpPr>
            <p:nvPr/>
          </p:nvSpPr>
          <p:spPr bwMode="auto">
            <a:xfrm>
              <a:off x="3181350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98" name="Rectangle 218"/>
            <p:cNvSpPr>
              <a:spLocks noChangeArrowheads="1"/>
            </p:cNvSpPr>
            <p:nvPr/>
          </p:nvSpPr>
          <p:spPr bwMode="auto">
            <a:xfrm>
              <a:off x="3133725" y="6067425"/>
              <a:ext cx="1619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99" name="Line 219"/>
            <p:cNvSpPr>
              <a:spLocks noChangeShapeType="1"/>
            </p:cNvSpPr>
            <p:nvPr/>
          </p:nvSpPr>
          <p:spPr bwMode="auto">
            <a:xfrm flipV="1">
              <a:off x="3705225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0" name="Line 220"/>
            <p:cNvSpPr>
              <a:spLocks noChangeShapeType="1"/>
            </p:cNvSpPr>
            <p:nvPr/>
          </p:nvSpPr>
          <p:spPr bwMode="auto">
            <a:xfrm>
              <a:off x="3705225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1" name="Rectangle 221"/>
            <p:cNvSpPr>
              <a:spLocks noChangeArrowheads="1"/>
            </p:cNvSpPr>
            <p:nvPr/>
          </p:nvSpPr>
          <p:spPr bwMode="auto">
            <a:xfrm>
              <a:off x="3629025" y="6067425"/>
              <a:ext cx="2286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2" name="Line 222"/>
            <p:cNvSpPr>
              <a:spLocks noChangeShapeType="1"/>
            </p:cNvSpPr>
            <p:nvPr/>
          </p:nvSpPr>
          <p:spPr bwMode="auto">
            <a:xfrm flipV="1">
              <a:off x="4229100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3" name="Line 223"/>
            <p:cNvSpPr>
              <a:spLocks noChangeShapeType="1"/>
            </p:cNvSpPr>
            <p:nvPr/>
          </p:nvSpPr>
          <p:spPr bwMode="auto">
            <a:xfrm>
              <a:off x="4229100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4" name="Rectangle 224"/>
            <p:cNvSpPr>
              <a:spLocks noChangeArrowheads="1"/>
            </p:cNvSpPr>
            <p:nvPr/>
          </p:nvSpPr>
          <p:spPr bwMode="auto">
            <a:xfrm>
              <a:off x="4152900" y="6067425"/>
              <a:ext cx="2286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5" name="Line 225"/>
            <p:cNvSpPr>
              <a:spLocks noChangeShapeType="1"/>
            </p:cNvSpPr>
            <p:nvPr/>
          </p:nvSpPr>
          <p:spPr bwMode="auto">
            <a:xfrm flipV="1">
              <a:off x="4762500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6" name="Line 226"/>
            <p:cNvSpPr>
              <a:spLocks noChangeShapeType="1"/>
            </p:cNvSpPr>
            <p:nvPr/>
          </p:nvSpPr>
          <p:spPr bwMode="auto">
            <a:xfrm>
              <a:off x="4762500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7" name="Rectangle 227"/>
            <p:cNvSpPr>
              <a:spLocks noChangeArrowheads="1"/>
            </p:cNvSpPr>
            <p:nvPr/>
          </p:nvSpPr>
          <p:spPr bwMode="auto">
            <a:xfrm>
              <a:off x="4667250" y="6067425"/>
              <a:ext cx="2571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8" name="Line 228"/>
            <p:cNvSpPr>
              <a:spLocks noChangeShapeType="1"/>
            </p:cNvSpPr>
            <p:nvPr/>
          </p:nvSpPr>
          <p:spPr bwMode="auto">
            <a:xfrm flipV="1">
              <a:off x="5286375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09" name="Line 229"/>
            <p:cNvSpPr>
              <a:spLocks noChangeShapeType="1"/>
            </p:cNvSpPr>
            <p:nvPr/>
          </p:nvSpPr>
          <p:spPr bwMode="auto">
            <a:xfrm>
              <a:off x="5286375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0" name="Rectangle 230"/>
            <p:cNvSpPr>
              <a:spLocks noChangeArrowheads="1"/>
            </p:cNvSpPr>
            <p:nvPr/>
          </p:nvSpPr>
          <p:spPr bwMode="auto">
            <a:xfrm>
              <a:off x="5191125" y="6067425"/>
              <a:ext cx="2571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1" name="Line 231"/>
            <p:cNvSpPr>
              <a:spLocks noChangeShapeType="1"/>
            </p:cNvSpPr>
            <p:nvPr/>
          </p:nvSpPr>
          <p:spPr bwMode="auto">
            <a:xfrm flipV="1">
              <a:off x="5810250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2" name="Line 232"/>
            <p:cNvSpPr>
              <a:spLocks noChangeShapeType="1"/>
            </p:cNvSpPr>
            <p:nvPr/>
          </p:nvSpPr>
          <p:spPr bwMode="auto">
            <a:xfrm>
              <a:off x="5810250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3" name="Rectangle 233"/>
            <p:cNvSpPr>
              <a:spLocks noChangeArrowheads="1"/>
            </p:cNvSpPr>
            <p:nvPr/>
          </p:nvSpPr>
          <p:spPr bwMode="auto">
            <a:xfrm>
              <a:off x="5715000" y="6067425"/>
              <a:ext cx="2571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4" name="Line 234"/>
            <p:cNvSpPr>
              <a:spLocks noChangeShapeType="1"/>
            </p:cNvSpPr>
            <p:nvPr/>
          </p:nvSpPr>
          <p:spPr bwMode="auto">
            <a:xfrm flipV="1">
              <a:off x="6334125" y="59912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5" name="Line 235"/>
            <p:cNvSpPr>
              <a:spLocks noChangeShapeType="1"/>
            </p:cNvSpPr>
            <p:nvPr/>
          </p:nvSpPr>
          <p:spPr bwMode="auto">
            <a:xfrm>
              <a:off x="6334125" y="27908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6" name="Rectangle 236"/>
            <p:cNvSpPr>
              <a:spLocks noChangeArrowheads="1"/>
            </p:cNvSpPr>
            <p:nvPr/>
          </p:nvSpPr>
          <p:spPr bwMode="auto">
            <a:xfrm>
              <a:off x="6238875" y="6067425"/>
              <a:ext cx="2571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7" name="Line 237"/>
            <p:cNvSpPr>
              <a:spLocks noChangeShapeType="1"/>
            </p:cNvSpPr>
            <p:nvPr/>
          </p:nvSpPr>
          <p:spPr bwMode="auto">
            <a:xfrm>
              <a:off x="2714625" y="60198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8" name="Line 238"/>
            <p:cNvSpPr>
              <a:spLocks noChangeShapeType="1"/>
            </p:cNvSpPr>
            <p:nvPr/>
          </p:nvSpPr>
          <p:spPr bwMode="auto">
            <a:xfrm flipH="1">
              <a:off x="6762750" y="60198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19" name="Rectangle 239"/>
            <p:cNvSpPr>
              <a:spLocks noChangeArrowheads="1"/>
            </p:cNvSpPr>
            <p:nvPr/>
          </p:nvSpPr>
          <p:spPr bwMode="auto">
            <a:xfrm>
              <a:off x="2581275" y="5915025"/>
              <a:ext cx="1619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0" name="Line 240"/>
            <p:cNvSpPr>
              <a:spLocks noChangeShapeType="1"/>
            </p:cNvSpPr>
            <p:nvPr/>
          </p:nvSpPr>
          <p:spPr bwMode="auto">
            <a:xfrm>
              <a:off x="2714625" y="56292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1" name="Line 241"/>
            <p:cNvSpPr>
              <a:spLocks noChangeShapeType="1"/>
            </p:cNvSpPr>
            <p:nvPr/>
          </p:nvSpPr>
          <p:spPr bwMode="auto">
            <a:xfrm flipH="1">
              <a:off x="6762750" y="56292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2" name="Rectangle 242"/>
            <p:cNvSpPr>
              <a:spLocks noChangeArrowheads="1"/>
            </p:cNvSpPr>
            <p:nvPr/>
          </p:nvSpPr>
          <p:spPr bwMode="auto">
            <a:xfrm>
              <a:off x="2390775" y="5524500"/>
              <a:ext cx="3429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3" name="Line 243"/>
            <p:cNvSpPr>
              <a:spLocks noChangeShapeType="1"/>
            </p:cNvSpPr>
            <p:nvPr/>
          </p:nvSpPr>
          <p:spPr bwMode="auto">
            <a:xfrm>
              <a:off x="2714625" y="52387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4" name="Line 244"/>
            <p:cNvSpPr>
              <a:spLocks noChangeShapeType="1"/>
            </p:cNvSpPr>
            <p:nvPr/>
          </p:nvSpPr>
          <p:spPr bwMode="auto">
            <a:xfrm flipH="1">
              <a:off x="6762750" y="52387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5" name="Rectangle 245"/>
            <p:cNvSpPr>
              <a:spLocks noChangeArrowheads="1"/>
            </p:cNvSpPr>
            <p:nvPr/>
          </p:nvSpPr>
          <p:spPr bwMode="auto">
            <a:xfrm>
              <a:off x="2324100" y="5133975"/>
              <a:ext cx="419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6" name="Line 246"/>
            <p:cNvSpPr>
              <a:spLocks noChangeShapeType="1"/>
            </p:cNvSpPr>
            <p:nvPr/>
          </p:nvSpPr>
          <p:spPr bwMode="auto">
            <a:xfrm>
              <a:off x="2714625" y="48387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7" name="Line 247"/>
            <p:cNvSpPr>
              <a:spLocks noChangeShapeType="1"/>
            </p:cNvSpPr>
            <p:nvPr/>
          </p:nvSpPr>
          <p:spPr bwMode="auto">
            <a:xfrm flipH="1">
              <a:off x="6762750" y="48387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28" name="Rectangle 248"/>
            <p:cNvSpPr>
              <a:spLocks noChangeArrowheads="1"/>
            </p:cNvSpPr>
            <p:nvPr/>
          </p:nvSpPr>
          <p:spPr bwMode="auto">
            <a:xfrm>
              <a:off x="2324100" y="4733925"/>
              <a:ext cx="419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9" name="Line 249"/>
            <p:cNvSpPr>
              <a:spLocks noChangeShapeType="1"/>
            </p:cNvSpPr>
            <p:nvPr/>
          </p:nvSpPr>
          <p:spPr bwMode="auto">
            <a:xfrm>
              <a:off x="2714625" y="44481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0" name="Line 250"/>
            <p:cNvSpPr>
              <a:spLocks noChangeShapeType="1"/>
            </p:cNvSpPr>
            <p:nvPr/>
          </p:nvSpPr>
          <p:spPr bwMode="auto">
            <a:xfrm flipH="1">
              <a:off x="6762750" y="44481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1" name="Rectangle 251"/>
            <p:cNvSpPr>
              <a:spLocks noChangeArrowheads="1"/>
            </p:cNvSpPr>
            <p:nvPr/>
          </p:nvSpPr>
          <p:spPr bwMode="auto">
            <a:xfrm>
              <a:off x="2295525" y="4343400"/>
              <a:ext cx="438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32" name="Line 252"/>
            <p:cNvSpPr>
              <a:spLocks noChangeShapeType="1"/>
            </p:cNvSpPr>
            <p:nvPr/>
          </p:nvSpPr>
          <p:spPr bwMode="auto">
            <a:xfrm>
              <a:off x="2714625" y="40576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3" name="Line 253"/>
            <p:cNvSpPr>
              <a:spLocks noChangeShapeType="1"/>
            </p:cNvSpPr>
            <p:nvPr/>
          </p:nvSpPr>
          <p:spPr bwMode="auto">
            <a:xfrm flipH="1">
              <a:off x="6762750" y="40576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4" name="Rectangle 254"/>
            <p:cNvSpPr>
              <a:spLocks noChangeArrowheads="1"/>
            </p:cNvSpPr>
            <p:nvPr/>
          </p:nvSpPr>
          <p:spPr bwMode="auto">
            <a:xfrm>
              <a:off x="2295525" y="3952875"/>
              <a:ext cx="438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35" name="Line 255"/>
            <p:cNvSpPr>
              <a:spLocks noChangeShapeType="1"/>
            </p:cNvSpPr>
            <p:nvPr/>
          </p:nvSpPr>
          <p:spPr bwMode="auto">
            <a:xfrm>
              <a:off x="2714625" y="36576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6" name="Line 256"/>
            <p:cNvSpPr>
              <a:spLocks noChangeShapeType="1"/>
            </p:cNvSpPr>
            <p:nvPr/>
          </p:nvSpPr>
          <p:spPr bwMode="auto">
            <a:xfrm flipH="1">
              <a:off x="6762750" y="36576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7" name="Rectangle 257"/>
            <p:cNvSpPr>
              <a:spLocks noChangeArrowheads="1"/>
            </p:cNvSpPr>
            <p:nvPr/>
          </p:nvSpPr>
          <p:spPr bwMode="auto">
            <a:xfrm>
              <a:off x="2295525" y="3552825"/>
              <a:ext cx="438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38" name="Line 258"/>
            <p:cNvSpPr>
              <a:spLocks noChangeShapeType="1"/>
            </p:cNvSpPr>
            <p:nvPr/>
          </p:nvSpPr>
          <p:spPr bwMode="auto">
            <a:xfrm>
              <a:off x="2714625" y="32670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39" name="Line 259"/>
            <p:cNvSpPr>
              <a:spLocks noChangeShapeType="1"/>
            </p:cNvSpPr>
            <p:nvPr/>
          </p:nvSpPr>
          <p:spPr bwMode="auto">
            <a:xfrm flipH="1">
              <a:off x="6762750" y="32670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40" name="Rectangle 260"/>
            <p:cNvSpPr>
              <a:spLocks noChangeArrowheads="1"/>
            </p:cNvSpPr>
            <p:nvPr/>
          </p:nvSpPr>
          <p:spPr bwMode="auto">
            <a:xfrm>
              <a:off x="2295525" y="3162300"/>
              <a:ext cx="438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41" name="Line 261"/>
            <p:cNvSpPr>
              <a:spLocks noChangeShapeType="1"/>
            </p:cNvSpPr>
            <p:nvPr/>
          </p:nvSpPr>
          <p:spPr bwMode="auto">
            <a:xfrm>
              <a:off x="2714625" y="2876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42" name="Line 262"/>
            <p:cNvSpPr>
              <a:spLocks noChangeShapeType="1"/>
            </p:cNvSpPr>
            <p:nvPr/>
          </p:nvSpPr>
          <p:spPr bwMode="auto">
            <a:xfrm flipH="1">
              <a:off x="6762750" y="28765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43" name="Rectangle 263"/>
            <p:cNvSpPr>
              <a:spLocks noChangeArrowheads="1"/>
            </p:cNvSpPr>
            <p:nvPr/>
          </p:nvSpPr>
          <p:spPr bwMode="auto">
            <a:xfrm>
              <a:off x="2295525" y="2771775"/>
              <a:ext cx="438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44" name="Line 264"/>
            <p:cNvSpPr>
              <a:spLocks noChangeShapeType="1"/>
            </p:cNvSpPr>
            <p:nvPr/>
          </p:nvSpPr>
          <p:spPr bwMode="auto">
            <a:xfrm>
              <a:off x="2714625" y="2790825"/>
              <a:ext cx="4095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45" name="Line 265"/>
            <p:cNvSpPr>
              <a:spLocks noChangeShapeType="1"/>
            </p:cNvSpPr>
            <p:nvPr/>
          </p:nvSpPr>
          <p:spPr bwMode="auto">
            <a:xfrm>
              <a:off x="2714625" y="6038850"/>
              <a:ext cx="4095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46" name="Line 266"/>
            <p:cNvSpPr>
              <a:spLocks noChangeShapeType="1"/>
            </p:cNvSpPr>
            <p:nvPr/>
          </p:nvSpPr>
          <p:spPr bwMode="auto">
            <a:xfrm flipV="1">
              <a:off x="6810375" y="27908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15"/>
          <p:cNvGrpSpPr/>
          <p:nvPr/>
        </p:nvGrpSpPr>
        <p:grpSpPr>
          <a:xfrm>
            <a:off x="304800" y="762000"/>
            <a:ext cx="2528888" cy="1952325"/>
            <a:chOff x="685800" y="762000"/>
            <a:chExt cx="2528888" cy="1952325"/>
          </a:xfrm>
        </p:grpSpPr>
        <p:sp>
          <p:nvSpPr>
            <p:cNvPr id="123150" name="AutoShape 270"/>
            <p:cNvSpPr>
              <a:spLocks noChangeAspect="1" noChangeArrowheads="1" noTextEdit="1"/>
            </p:cNvSpPr>
            <p:nvPr/>
          </p:nvSpPr>
          <p:spPr bwMode="auto">
            <a:xfrm>
              <a:off x="685800" y="762000"/>
              <a:ext cx="2524125" cy="189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2" name="Rectangle 272"/>
            <p:cNvSpPr>
              <a:spLocks noChangeArrowheads="1"/>
            </p:cNvSpPr>
            <p:nvPr/>
          </p:nvSpPr>
          <p:spPr bwMode="auto">
            <a:xfrm>
              <a:off x="685800" y="762000"/>
              <a:ext cx="2528888" cy="18986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3" name="Rectangle 273"/>
            <p:cNvSpPr>
              <a:spLocks noChangeArrowheads="1"/>
            </p:cNvSpPr>
            <p:nvPr/>
          </p:nvSpPr>
          <p:spPr bwMode="auto">
            <a:xfrm>
              <a:off x="1014413" y="911225"/>
              <a:ext cx="1957388" cy="153670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 smtClean="0"/>
                <a:t>loud</a:t>
              </a:r>
            </a:p>
            <a:p>
              <a:r>
                <a:rPr lang="en-US" sz="1400" dirty="0" smtClean="0"/>
                <a:t>high frequency</a:t>
              </a:r>
              <a:endParaRPr lang="en-US" sz="1400" dirty="0"/>
            </a:p>
          </p:txBody>
        </p:sp>
        <p:sp>
          <p:nvSpPr>
            <p:cNvPr id="123154" name="Rectangle 274"/>
            <p:cNvSpPr>
              <a:spLocks noChangeArrowheads="1"/>
            </p:cNvSpPr>
            <p:nvPr/>
          </p:nvSpPr>
          <p:spPr bwMode="auto">
            <a:xfrm>
              <a:off x="1014413" y="911225"/>
              <a:ext cx="1957388" cy="153670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5" name="Line 275"/>
            <p:cNvSpPr>
              <a:spLocks noChangeShapeType="1"/>
            </p:cNvSpPr>
            <p:nvPr/>
          </p:nvSpPr>
          <p:spPr bwMode="auto">
            <a:xfrm>
              <a:off x="1014413" y="911225"/>
              <a:ext cx="19573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6" name="Line 276"/>
            <p:cNvSpPr>
              <a:spLocks noChangeShapeType="1"/>
            </p:cNvSpPr>
            <p:nvPr/>
          </p:nvSpPr>
          <p:spPr bwMode="auto">
            <a:xfrm>
              <a:off x="1014413" y="2447926"/>
              <a:ext cx="19573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7" name="Line 277"/>
            <p:cNvSpPr>
              <a:spLocks noChangeShapeType="1"/>
            </p:cNvSpPr>
            <p:nvPr/>
          </p:nvSpPr>
          <p:spPr bwMode="auto">
            <a:xfrm flipV="1">
              <a:off x="2971800" y="911225"/>
              <a:ext cx="1588" cy="15367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8" name="Line 278"/>
            <p:cNvSpPr>
              <a:spLocks noChangeShapeType="1"/>
            </p:cNvSpPr>
            <p:nvPr/>
          </p:nvSpPr>
          <p:spPr bwMode="auto">
            <a:xfrm flipV="1">
              <a:off x="1014413" y="911225"/>
              <a:ext cx="1588" cy="15367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59" name="Line 279"/>
            <p:cNvSpPr>
              <a:spLocks noChangeShapeType="1"/>
            </p:cNvSpPr>
            <p:nvPr/>
          </p:nvSpPr>
          <p:spPr bwMode="auto">
            <a:xfrm>
              <a:off x="1014413" y="2447926"/>
              <a:ext cx="19573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0" name="Line 280"/>
            <p:cNvSpPr>
              <a:spLocks noChangeShapeType="1"/>
            </p:cNvSpPr>
            <p:nvPr/>
          </p:nvSpPr>
          <p:spPr bwMode="auto">
            <a:xfrm flipV="1">
              <a:off x="1014413" y="911225"/>
              <a:ext cx="1588" cy="15367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1" name="Line 281"/>
            <p:cNvSpPr>
              <a:spLocks noChangeShapeType="1"/>
            </p:cNvSpPr>
            <p:nvPr/>
          </p:nvSpPr>
          <p:spPr bwMode="auto">
            <a:xfrm flipV="1">
              <a:off x="1014413" y="2425701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2" name="Line 282"/>
            <p:cNvSpPr>
              <a:spLocks noChangeShapeType="1"/>
            </p:cNvSpPr>
            <p:nvPr/>
          </p:nvSpPr>
          <p:spPr bwMode="auto">
            <a:xfrm>
              <a:off x="1014413" y="911225"/>
              <a:ext cx="1588" cy="174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3" name="Rectangle 283"/>
            <p:cNvSpPr>
              <a:spLocks noChangeArrowheads="1"/>
            </p:cNvSpPr>
            <p:nvPr/>
          </p:nvSpPr>
          <p:spPr bwMode="auto">
            <a:xfrm>
              <a:off x="992188" y="2462213"/>
              <a:ext cx="619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64" name="Line 284"/>
            <p:cNvSpPr>
              <a:spLocks noChangeShapeType="1"/>
            </p:cNvSpPr>
            <p:nvPr/>
          </p:nvSpPr>
          <p:spPr bwMode="auto">
            <a:xfrm flipV="1">
              <a:off x="1487488" y="2425701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5" name="Line 285"/>
            <p:cNvSpPr>
              <a:spLocks noChangeShapeType="1"/>
            </p:cNvSpPr>
            <p:nvPr/>
          </p:nvSpPr>
          <p:spPr bwMode="auto">
            <a:xfrm>
              <a:off x="1487488" y="911225"/>
              <a:ext cx="1588" cy="174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6" name="Rectangle 286"/>
            <p:cNvSpPr>
              <a:spLocks noChangeArrowheads="1"/>
            </p:cNvSpPr>
            <p:nvPr/>
          </p:nvSpPr>
          <p:spPr bwMode="auto">
            <a:xfrm>
              <a:off x="1406525" y="2462213"/>
              <a:ext cx="250825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67" name="Line 287"/>
            <p:cNvSpPr>
              <a:spLocks noChangeShapeType="1"/>
            </p:cNvSpPr>
            <p:nvPr/>
          </p:nvSpPr>
          <p:spPr bwMode="auto">
            <a:xfrm flipV="1">
              <a:off x="1965325" y="2425701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8" name="Line 288"/>
            <p:cNvSpPr>
              <a:spLocks noChangeShapeType="1"/>
            </p:cNvSpPr>
            <p:nvPr/>
          </p:nvSpPr>
          <p:spPr bwMode="auto">
            <a:xfrm>
              <a:off x="1965325" y="911225"/>
              <a:ext cx="1588" cy="174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69" name="Rectangle 289"/>
            <p:cNvSpPr>
              <a:spLocks noChangeArrowheads="1"/>
            </p:cNvSpPr>
            <p:nvPr/>
          </p:nvSpPr>
          <p:spPr bwMode="auto">
            <a:xfrm>
              <a:off x="1876425" y="2462213"/>
              <a:ext cx="250825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0" name="Line 290"/>
            <p:cNvSpPr>
              <a:spLocks noChangeShapeType="1"/>
            </p:cNvSpPr>
            <p:nvPr/>
          </p:nvSpPr>
          <p:spPr bwMode="auto">
            <a:xfrm flipV="1">
              <a:off x="2443163" y="2425701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1" name="Line 291"/>
            <p:cNvSpPr>
              <a:spLocks noChangeShapeType="1"/>
            </p:cNvSpPr>
            <p:nvPr/>
          </p:nvSpPr>
          <p:spPr bwMode="auto">
            <a:xfrm>
              <a:off x="2443163" y="911225"/>
              <a:ext cx="1588" cy="174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2" name="Rectangle 292"/>
            <p:cNvSpPr>
              <a:spLocks noChangeArrowheads="1"/>
            </p:cNvSpPr>
            <p:nvPr/>
          </p:nvSpPr>
          <p:spPr bwMode="auto">
            <a:xfrm>
              <a:off x="2354263" y="2462213"/>
              <a:ext cx="250825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3" name="Line 293"/>
            <p:cNvSpPr>
              <a:spLocks noChangeShapeType="1"/>
            </p:cNvSpPr>
            <p:nvPr/>
          </p:nvSpPr>
          <p:spPr bwMode="auto">
            <a:xfrm flipV="1">
              <a:off x="2921000" y="2425701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4" name="Line 294"/>
            <p:cNvSpPr>
              <a:spLocks noChangeShapeType="1"/>
            </p:cNvSpPr>
            <p:nvPr/>
          </p:nvSpPr>
          <p:spPr bwMode="auto">
            <a:xfrm>
              <a:off x="2921000" y="911225"/>
              <a:ext cx="1588" cy="174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5" name="Rectangle 295"/>
            <p:cNvSpPr>
              <a:spLocks noChangeArrowheads="1"/>
            </p:cNvSpPr>
            <p:nvPr/>
          </p:nvSpPr>
          <p:spPr bwMode="auto">
            <a:xfrm>
              <a:off x="2830513" y="2462213"/>
              <a:ext cx="250825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6" name="Line 296"/>
            <p:cNvSpPr>
              <a:spLocks noChangeShapeType="1"/>
            </p:cNvSpPr>
            <p:nvPr/>
          </p:nvSpPr>
          <p:spPr bwMode="auto">
            <a:xfrm>
              <a:off x="1014413" y="2447926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7" name="Line 297"/>
            <p:cNvSpPr>
              <a:spLocks noChangeShapeType="1"/>
            </p:cNvSpPr>
            <p:nvPr/>
          </p:nvSpPr>
          <p:spPr bwMode="auto">
            <a:xfrm flipH="1">
              <a:off x="2947988" y="2447926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78" name="Rectangle 298"/>
            <p:cNvSpPr>
              <a:spLocks noChangeArrowheads="1"/>
            </p:cNvSpPr>
            <p:nvPr/>
          </p:nvSpPr>
          <p:spPr bwMode="auto">
            <a:xfrm>
              <a:off x="914396" y="2398713"/>
              <a:ext cx="619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9" name="Line 299"/>
            <p:cNvSpPr>
              <a:spLocks noChangeShapeType="1"/>
            </p:cNvSpPr>
            <p:nvPr/>
          </p:nvSpPr>
          <p:spPr bwMode="auto">
            <a:xfrm>
              <a:off x="1014413" y="2227263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0" name="Line 300"/>
            <p:cNvSpPr>
              <a:spLocks noChangeShapeType="1"/>
            </p:cNvSpPr>
            <p:nvPr/>
          </p:nvSpPr>
          <p:spPr bwMode="auto">
            <a:xfrm flipH="1">
              <a:off x="2947988" y="2227263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1" name="Rectangle 301"/>
            <p:cNvSpPr>
              <a:spLocks noChangeArrowheads="1"/>
            </p:cNvSpPr>
            <p:nvPr/>
          </p:nvSpPr>
          <p:spPr bwMode="auto">
            <a:xfrm>
              <a:off x="914396" y="2178051"/>
              <a:ext cx="619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82" name="Line 302"/>
            <p:cNvSpPr>
              <a:spLocks noChangeShapeType="1"/>
            </p:cNvSpPr>
            <p:nvPr/>
          </p:nvSpPr>
          <p:spPr bwMode="auto">
            <a:xfrm>
              <a:off x="1014413" y="2006601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3" name="Line 303"/>
            <p:cNvSpPr>
              <a:spLocks noChangeShapeType="1"/>
            </p:cNvSpPr>
            <p:nvPr/>
          </p:nvSpPr>
          <p:spPr bwMode="auto">
            <a:xfrm flipH="1">
              <a:off x="2947988" y="2006601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4" name="Rectangle 304"/>
            <p:cNvSpPr>
              <a:spLocks noChangeArrowheads="1"/>
            </p:cNvSpPr>
            <p:nvPr/>
          </p:nvSpPr>
          <p:spPr bwMode="auto">
            <a:xfrm>
              <a:off x="882646" y="1957388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85" name="Line 305"/>
            <p:cNvSpPr>
              <a:spLocks noChangeShapeType="1"/>
            </p:cNvSpPr>
            <p:nvPr/>
          </p:nvSpPr>
          <p:spPr bwMode="auto">
            <a:xfrm>
              <a:off x="1014413" y="1785938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6" name="Line 306"/>
            <p:cNvSpPr>
              <a:spLocks noChangeShapeType="1"/>
            </p:cNvSpPr>
            <p:nvPr/>
          </p:nvSpPr>
          <p:spPr bwMode="auto">
            <a:xfrm flipH="1">
              <a:off x="2947988" y="1785938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7" name="Rectangle 307"/>
            <p:cNvSpPr>
              <a:spLocks noChangeArrowheads="1"/>
            </p:cNvSpPr>
            <p:nvPr/>
          </p:nvSpPr>
          <p:spPr bwMode="auto">
            <a:xfrm>
              <a:off x="882646" y="1736726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88" name="Line 308"/>
            <p:cNvSpPr>
              <a:spLocks noChangeShapeType="1"/>
            </p:cNvSpPr>
            <p:nvPr/>
          </p:nvSpPr>
          <p:spPr bwMode="auto">
            <a:xfrm>
              <a:off x="1014413" y="156845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89" name="Line 309"/>
            <p:cNvSpPr>
              <a:spLocks noChangeShapeType="1"/>
            </p:cNvSpPr>
            <p:nvPr/>
          </p:nvSpPr>
          <p:spPr bwMode="auto">
            <a:xfrm flipH="1">
              <a:off x="2947988" y="1568450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0" name="Rectangle 310"/>
            <p:cNvSpPr>
              <a:spLocks noChangeArrowheads="1"/>
            </p:cNvSpPr>
            <p:nvPr/>
          </p:nvSpPr>
          <p:spPr bwMode="auto">
            <a:xfrm>
              <a:off x="884239" y="1519238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91" name="Line 311"/>
            <p:cNvSpPr>
              <a:spLocks noChangeShapeType="1"/>
            </p:cNvSpPr>
            <p:nvPr/>
          </p:nvSpPr>
          <p:spPr bwMode="auto">
            <a:xfrm>
              <a:off x="1014413" y="1347788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2" name="Line 312"/>
            <p:cNvSpPr>
              <a:spLocks noChangeShapeType="1"/>
            </p:cNvSpPr>
            <p:nvPr/>
          </p:nvSpPr>
          <p:spPr bwMode="auto">
            <a:xfrm flipH="1">
              <a:off x="2947988" y="1347788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3" name="Rectangle 313"/>
            <p:cNvSpPr>
              <a:spLocks noChangeArrowheads="1"/>
            </p:cNvSpPr>
            <p:nvPr/>
          </p:nvSpPr>
          <p:spPr bwMode="auto">
            <a:xfrm>
              <a:off x="884239" y="1298575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94" name="Line 314"/>
            <p:cNvSpPr>
              <a:spLocks noChangeShapeType="1"/>
            </p:cNvSpPr>
            <p:nvPr/>
          </p:nvSpPr>
          <p:spPr bwMode="auto">
            <a:xfrm>
              <a:off x="1014413" y="11271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5" name="Line 315"/>
            <p:cNvSpPr>
              <a:spLocks noChangeShapeType="1"/>
            </p:cNvSpPr>
            <p:nvPr/>
          </p:nvSpPr>
          <p:spPr bwMode="auto">
            <a:xfrm flipH="1">
              <a:off x="2947988" y="1127125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6" name="Rectangle 316"/>
            <p:cNvSpPr>
              <a:spLocks noChangeArrowheads="1"/>
            </p:cNvSpPr>
            <p:nvPr/>
          </p:nvSpPr>
          <p:spPr bwMode="auto">
            <a:xfrm>
              <a:off x="884239" y="1077913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97" name="Line 317"/>
            <p:cNvSpPr>
              <a:spLocks noChangeShapeType="1"/>
            </p:cNvSpPr>
            <p:nvPr/>
          </p:nvSpPr>
          <p:spPr bwMode="auto">
            <a:xfrm>
              <a:off x="1014413" y="9112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8" name="Line 318"/>
            <p:cNvSpPr>
              <a:spLocks noChangeShapeType="1"/>
            </p:cNvSpPr>
            <p:nvPr/>
          </p:nvSpPr>
          <p:spPr bwMode="auto">
            <a:xfrm flipH="1">
              <a:off x="2947988" y="911225"/>
              <a:ext cx="23813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199" name="Rectangle 319"/>
            <p:cNvSpPr>
              <a:spLocks noChangeArrowheads="1"/>
            </p:cNvSpPr>
            <p:nvPr/>
          </p:nvSpPr>
          <p:spPr bwMode="auto">
            <a:xfrm>
              <a:off x="884239" y="860425"/>
              <a:ext cx="125413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00" name="Line 320"/>
            <p:cNvSpPr>
              <a:spLocks noChangeShapeType="1"/>
            </p:cNvSpPr>
            <p:nvPr/>
          </p:nvSpPr>
          <p:spPr bwMode="auto">
            <a:xfrm>
              <a:off x="1014413" y="911225"/>
              <a:ext cx="19573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1" name="Line 321"/>
            <p:cNvSpPr>
              <a:spLocks noChangeShapeType="1"/>
            </p:cNvSpPr>
            <p:nvPr/>
          </p:nvSpPr>
          <p:spPr bwMode="auto">
            <a:xfrm>
              <a:off x="1014413" y="2447926"/>
              <a:ext cx="19573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2" name="Line 322"/>
            <p:cNvSpPr>
              <a:spLocks noChangeShapeType="1"/>
            </p:cNvSpPr>
            <p:nvPr/>
          </p:nvSpPr>
          <p:spPr bwMode="auto">
            <a:xfrm flipV="1">
              <a:off x="2971800" y="911225"/>
              <a:ext cx="1588" cy="15367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3" name="Line 323"/>
            <p:cNvSpPr>
              <a:spLocks noChangeShapeType="1"/>
            </p:cNvSpPr>
            <p:nvPr/>
          </p:nvSpPr>
          <p:spPr bwMode="auto">
            <a:xfrm flipV="1">
              <a:off x="1014413" y="911225"/>
              <a:ext cx="1588" cy="15367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4" name="Freeform 324"/>
            <p:cNvSpPr>
              <a:spLocks/>
            </p:cNvSpPr>
            <p:nvPr/>
          </p:nvSpPr>
          <p:spPr bwMode="auto">
            <a:xfrm>
              <a:off x="1014413" y="1087438"/>
              <a:ext cx="1938338" cy="1355726"/>
            </a:xfrm>
            <a:custGeom>
              <a:avLst/>
              <a:gdLst/>
              <a:ahLst/>
              <a:cxnLst>
                <a:cxn ang="0">
                  <a:pos x="17" y="852"/>
                </a:cxn>
                <a:cxn ang="0">
                  <a:pos x="46" y="854"/>
                </a:cxn>
                <a:cxn ang="0">
                  <a:pos x="77" y="852"/>
                </a:cxn>
                <a:cxn ang="0">
                  <a:pos x="105" y="854"/>
                </a:cxn>
                <a:cxn ang="0">
                  <a:pos x="134" y="854"/>
                </a:cxn>
                <a:cxn ang="0">
                  <a:pos x="162" y="854"/>
                </a:cxn>
                <a:cxn ang="0">
                  <a:pos x="190" y="854"/>
                </a:cxn>
                <a:cxn ang="0">
                  <a:pos x="219" y="854"/>
                </a:cxn>
                <a:cxn ang="0">
                  <a:pos x="250" y="854"/>
                </a:cxn>
                <a:cxn ang="0">
                  <a:pos x="279" y="854"/>
                </a:cxn>
                <a:cxn ang="0">
                  <a:pos x="307" y="854"/>
                </a:cxn>
                <a:cxn ang="0">
                  <a:pos x="335" y="852"/>
                </a:cxn>
                <a:cxn ang="0">
                  <a:pos x="364" y="852"/>
                </a:cxn>
                <a:cxn ang="0">
                  <a:pos x="395" y="854"/>
                </a:cxn>
                <a:cxn ang="0">
                  <a:pos x="423" y="854"/>
                </a:cxn>
                <a:cxn ang="0">
                  <a:pos x="452" y="854"/>
                </a:cxn>
                <a:cxn ang="0">
                  <a:pos x="480" y="852"/>
                </a:cxn>
                <a:cxn ang="0">
                  <a:pos x="508" y="854"/>
                </a:cxn>
                <a:cxn ang="0">
                  <a:pos x="537" y="852"/>
                </a:cxn>
                <a:cxn ang="0">
                  <a:pos x="568" y="852"/>
                </a:cxn>
                <a:cxn ang="0">
                  <a:pos x="597" y="849"/>
                </a:cxn>
                <a:cxn ang="0">
                  <a:pos x="625" y="849"/>
                </a:cxn>
                <a:cxn ang="0">
                  <a:pos x="653" y="846"/>
                </a:cxn>
                <a:cxn ang="0">
                  <a:pos x="682" y="840"/>
                </a:cxn>
                <a:cxn ang="0">
                  <a:pos x="710" y="818"/>
                </a:cxn>
                <a:cxn ang="0">
                  <a:pos x="741" y="389"/>
                </a:cxn>
                <a:cxn ang="0">
                  <a:pos x="770" y="619"/>
                </a:cxn>
                <a:cxn ang="0">
                  <a:pos x="798" y="812"/>
                </a:cxn>
                <a:cxn ang="0">
                  <a:pos x="826" y="835"/>
                </a:cxn>
                <a:cxn ang="0">
                  <a:pos x="855" y="840"/>
                </a:cxn>
                <a:cxn ang="0">
                  <a:pos x="883" y="846"/>
                </a:cxn>
                <a:cxn ang="0">
                  <a:pos x="915" y="846"/>
                </a:cxn>
                <a:cxn ang="0">
                  <a:pos x="943" y="846"/>
                </a:cxn>
                <a:cxn ang="0">
                  <a:pos x="971" y="846"/>
                </a:cxn>
                <a:cxn ang="0">
                  <a:pos x="1000" y="849"/>
                </a:cxn>
                <a:cxn ang="0">
                  <a:pos x="1028" y="852"/>
                </a:cxn>
                <a:cxn ang="0">
                  <a:pos x="1056" y="849"/>
                </a:cxn>
                <a:cxn ang="0">
                  <a:pos x="1088" y="852"/>
                </a:cxn>
                <a:cxn ang="0">
                  <a:pos x="1116" y="852"/>
                </a:cxn>
                <a:cxn ang="0">
                  <a:pos x="1144" y="852"/>
                </a:cxn>
                <a:cxn ang="0">
                  <a:pos x="1173" y="849"/>
                </a:cxn>
                <a:cxn ang="0">
                  <a:pos x="1201" y="852"/>
                </a:cxn>
              </a:cxnLst>
              <a:rect l="0" t="0" r="r" b="b"/>
              <a:pathLst>
                <a:path w="1221" h="854">
                  <a:moveTo>
                    <a:pt x="0" y="715"/>
                  </a:moveTo>
                  <a:lnTo>
                    <a:pt x="9" y="849"/>
                  </a:lnTo>
                  <a:lnTo>
                    <a:pt x="17" y="852"/>
                  </a:lnTo>
                  <a:lnTo>
                    <a:pt x="29" y="854"/>
                  </a:lnTo>
                  <a:lnTo>
                    <a:pt x="37" y="852"/>
                  </a:lnTo>
                  <a:lnTo>
                    <a:pt x="46" y="854"/>
                  </a:lnTo>
                  <a:lnTo>
                    <a:pt x="57" y="854"/>
                  </a:lnTo>
                  <a:lnTo>
                    <a:pt x="66" y="854"/>
                  </a:lnTo>
                  <a:lnTo>
                    <a:pt x="77" y="852"/>
                  </a:lnTo>
                  <a:lnTo>
                    <a:pt x="85" y="854"/>
                  </a:lnTo>
                  <a:lnTo>
                    <a:pt x="94" y="854"/>
                  </a:lnTo>
                  <a:lnTo>
                    <a:pt x="105" y="854"/>
                  </a:lnTo>
                  <a:lnTo>
                    <a:pt x="114" y="854"/>
                  </a:lnTo>
                  <a:lnTo>
                    <a:pt x="125" y="854"/>
                  </a:lnTo>
                  <a:lnTo>
                    <a:pt x="134" y="854"/>
                  </a:lnTo>
                  <a:lnTo>
                    <a:pt x="142" y="854"/>
                  </a:lnTo>
                  <a:lnTo>
                    <a:pt x="154" y="854"/>
                  </a:lnTo>
                  <a:lnTo>
                    <a:pt x="162" y="854"/>
                  </a:lnTo>
                  <a:lnTo>
                    <a:pt x="173" y="854"/>
                  </a:lnTo>
                  <a:lnTo>
                    <a:pt x="182" y="854"/>
                  </a:lnTo>
                  <a:lnTo>
                    <a:pt x="190" y="854"/>
                  </a:lnTo>
                  <a:lnTo>
                    <a:pt x="202" y="854"/>
                  </a:lnTo>
                  <a:lnTo>
                    <a:pt x="210" y="854"/>
                  </a:lnTo>
                  <a:lnTo>
                    <a:pt x="219" y="854"/>
                  </a:lnTo>
                  <a:lnTo>
                    <a:pt x="230" y="854"/>
                  </a:lnTo>
                  <a:lnTo>
                    <a:pt x="239" y="854"/>
                  </a:lnTo>
                  <a:lnTo>
                    <a:pt x="250" y="854"/>
                  </a:lnTo>
                  <a:lnTo>
                    <a:pt x="259" y="854"/>
                  </a:lnTo>
                  <a:lnTo>
                    <a:pt x="267" y="854"/>
                  </a:lnTo>
                  <a:lnTo>
                    <a:pt x="279" y="854"/>
                  </a:lnTo>
                  <a:lnTo>
                    <a:pt x="287" y="854"/>
                  </a:lnTo>
                  <a:lnTo>
                    <a:pt x="298" y="854"/>
                  </a:lnTo>
                  <a:lnTo>
                    <a:pt x="307" y="854"/>
                  </a:lnTo>
                  <a:lnTo>
                    <a:pt x="315" y="854"/>
                  </a:lnTo>
                  <a:lnTo>
                    <a:pt x="327" y="854"/>
                  </a:lnTo>
                  <a:lnTo>
                    <a:pt x="335" y="852"/>
                  </a:lnTo>
                  <a:lnTo>
                    <a:pt x="347" y="854"/>
                  </a:lnTo>
                  <a:lnTo>
                    <a:pt x="355" y="854"/>
                  </a:lnTo>
                  <a:lnTo>
                    <a:pt x="364" y="852"/>
                  </a:lnTo>
                  <a:lnTo>
                    <a:pt x="375" y="852"/>
                  </a:lnTo>
                  <a:lnTo>
                    <a:pt x="384" y="854"/>
                  </a:lnTo>
                  <a:lnTo>
                    <a:pt x="395" y="854"/>
                  </a:lnTo>
                  <a:lnTo>
                    <a:pt x="403" y="854"/>
                  </a:lnTo>
                  <a:lnTo>
                    <a:pt x="412" y="854"/>
                  </a:lnTo>
                  <a:lnTo>
                    <a:pt x="423" y="854"/>
                  </a:lnTo>
                  <a:lnTo>
                    <a:pt x="432" y="852"/>
                  </a:lnTo>
                  <a:lnTo>
                    <a:pt x="440" y="852"/>
                  </a:lnTo>
                  <a:lnTo>
                    <a:pt x="452" y="854"/>
                  </a:lnTo>
                  <a:lnTo>
                    <a:pt x="460" y="854"/>
                  </a:lnTo>
                  <a:lnTo>
                    <a:pt x="472" y="852"/>
                  </a:lnTo>
                  <a:lnTo>
                    <a:pt x="480" y="852"/>
                  </a:lnTo>
                  <a:lnTo>
                    <a:pt x="489" y="852"/>
                  </a:lnTo>
                  <a:lnTo>
                    <a:pt x="500" y="852"/>
                  </a:lnTo>
                  <a:lnTo>
                    <a:pt x="508" y="854"/>
                  </a:lnTo>
                  <a:lnTo>
                    <a:pt x="520" y="852"/>
                  </a:lnTo>
                  <a:lnTo>
                    <a:pt x="528" y="852"/>
                  </a:lnTo>
                  <a:lnTo>
                    <a:pt x="537" y="852"/>
                  </a:lnTo>
                  <a:lnTo>
                    <a:pt x="548" y="852"/>
                  </a:lnTo>
                  <a:lnTo>
                    <a:pt x="557" y="852"/>
                  </a:lnTo>
                  <a:lnTo>
                    <a:pt x="568" y="852"/>
                  </a:lnTo>
                  <a:lnTo>
                    <a:pt x="577" y="852"/>
                  </a:lnTo>
                  <a:lnTo>
                    <a:pt x="585" y="852"/>
                  </a:lnTo>
                  <a:lnTo>
                    <a:pt x="597" y="849"/>
                  </a:lnTo>
                  <a:lnTo>
                    <a:pt x="605" y="852"/>
                  </a:lnTo>
                  <a:lnTo>
                    <a:pt x="616" y="852"/>
                  </a:lnTo>
                  <a:lnTo>
                    <a:pt x="625" y="849"/>
                  </a:lnTo>
                  <a:lnTo>
                    <a:pt x="633" y="846"/>
                  </a:lnTo>
                  <a:lnTo>
                    <a:pt x="645" y="849"/>
                  </a:lnTo>
                  <a:lnTo>
                    <a:pt x="653" y="846"/>
                  </a:lnTo>
                  <a:lnTo>
                    <a:pt x="662" y="846"/>
                  </a:lnTo>
                  <a:lnTo>
                    <a:pt x="673" y="843"/>
                  </a:lnTo>
                  <a:lnTo>
                    <a:pt x="682" y="840"/>
                  </a:lnTo>
                  <a:lnTo>
                    <a:pt x="693" y="835"/>
                  </a:lnTo>
                  <a:lnTo>
                    <a:pt x="702" y="832"/>
                  </a:lnTo>
                  <a:lnTo>
                    <a:pt x="710" y="818"/>
                  </a:lnTo>
                  <a:lnTo>
                    <a:pt x="721" y="783"/>
                  </a:lnTo>
                  <a:lnTo>
                    <a:pt x="730" y="684"/>
                  </a:lnTo>
                  <a:lnTo>
                    <a:pt x="741" y="389"/>
                  </a:lnTo>
                  <a:lnTo>
                    <a:pt x="750" y="0"/>
                  </a:lnTo>
                  <a:lnTo>
                    <a:pt x="758" y="309"/>
                  </a:lnTo>
                  <a:lnTo>
                    <a:pt x="770" y="619"/>
                  </a:lnTo>
                  <a:lnTo>
                    <a:pt x="778" y="744"/>
                  </a:lnTo>
                  <a:lnTo>
                    <a:pt x="790" y="795"/>
                  </a:lnTo>
                  <a:lnTo>
                    <a:pt x="798" y="812"/>
                  </a:lnTo>
                  <a:lnTo>
                    <a:pt x="807" y="826"/>
                  </a:lnTo>
                  <a:lnTo>
                    <a:pt x="818" y="829"/>
                  </a:lnTo>
                  <a:lnTo>
                    <a:pt x="826" y="835"/>
                  </a:lnTo>
                  <a:lnTo>
                    <a:pt x="835" y="837"/>
                  </a:lnTo>
                  <a:lnTo>
                    <a:pt x="846" y="840"/>
                  </a:lnTo>
                  <a:lnTo>
                    <a:pt x="855" y="840"/>
                  </a:lnTo>
                  <a:lnTo>
                    <a:pt x="866" y="843"/>
                  </a:lnTo>
                  <a:lnTo>
                    <a:pt x="875" y="843"/>
                  </a:lnTo>
                  <a:lnTo>
                    <a:pt x="883" y="846"/>
                  </a:lnTo>
                  <a:lnTo>
                    <a:pt x="895" y="846"/>
                  </a:lnTo>
                  <a:lnTo>
                    <a:pt x="903" y="846"/>
                  </a:lnTo>
                  <a:lnTo>
                    <a:pt x="915" y="846"/>
                  </a:lnTo>
                  <a:lnTo>
                    <a:pt x="923" y="849"/>
                  </a:lnTo>
                  <a:lnTo>
                    <a:pt x="932" y="849"/>
                  </a:lnTo>
                  <a:lnTo>
                    <a:pt x="943" y="846"/>
                  </a:lnTo>
                  <a:lnTo>
                    <a:pt x="951" y="846"/>
                  </a:lnTo>
                  <a:lnTo>
                    <a:pt x="963" y="849"/>
                  </a:lnTo>
                  <a:lnTo>
                    <a:pt x="971" y="846"/>
                  </a:lnTo>
                  <a:lnTo>
                    <a:pt x="980" y="852"/>
                  </a:lnTo>
                  <a:lnTo>
                    <a:pt x="991" y="849"/>
                  </a:lnTo>
                  <a:lnTo>
                    <a:pt x="1000" y="849"/>
                  </a:lnTo>
                  <a:lnTo>
                    <a:pt x="1011" y="849"/>
                  </a:lnTo>
                  <a:lnTo>
                    <a:pt x="1020" y="852"/>
                  </a:lnTo>
                  <a:lnTo>
                    <a:pt x="1028" y="852"/>
                  </a:lnTo>
                  <a:lnTo>
                    <a:pt x="1039" y="852"/>
                  </a:lnTo>
                  <a:lnTo>
                    <a:pt x="1048" y="849"/>
                  </a:lnTo>
                  <a:lnTo>
                    <a:pt x="1056" y="849"/>
                  </a:lnTo>
                  <a:lnTo>
                    <a:pt x="1068" y="849"/>
                  </a:lnTo>
                  <a:lnTo>
                    <a:pt x="1076" y="852"/>
                  </a:lnTo>
                  <a:lnTo>
                    <a:pt x="1088" y="852"/>
                  </a:lnTo>
                  <a:lnTo>
                    <a:pt x="1096" y="852"/>
                  </a:lnTo>
                  <a:lnTo>
                    <a:pt x="1105" y="852"/>
                  </a:lnTo>
                  <a:lnTo>
                    <a:pt x="1116" y="852"/>
                  </a:lnTo>
                  <a:lnTo>
                    <a:pt x="1125" y="849"/>
                  </a:lnTo>
                  <a:lnTo>
                    <a:pt x="1136" y="852"/>
                  </a:lnTo>
                  <a:lnTo>
                    <a:pt x="1144" y="852"/>
                  </a:lnTo>
                  <a:lnTo>
                    <a:pt x="1153" y="852"/>
                  </a:lnTo>
                  <a:lnTo>
                    <a:pt x="1164" y="852"/>
                  </a:lnTo>
                  <a:lnTo>
                    <a:pt x="1173" y="849"/>
                  </a:lnTo>
                  <a:lnTo>
                    <a:pt x="1184" y="852"/>
                  </a:lnTo>
                  <a:lnTo>
                    <a:pt x="1193" y="849"/>
                  </a:lnTo>
                  <a:lnTo>
                    <a:pt x="1201" y="852"/>
                  </a:lnTo>
                  <a:lnTo>
                    <a:pt x="1213" y="849"/>
                  </a:lnTo>
                  <a:lnTo>
                    <a:pt x="1221" y="852"/>
                  </a:lnTo>
                </a:path>
              </a:pathLst>
            </a:cu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5" name="Line 325"/>
            <p:cNvSpPr>
              <a:spLocks noChangeShapeType="1"/>
            </p:cNvSpPr>
            <p:nvPr/>
          </p:nvSpPr>
          <p:spPr bwMode="auto">
            <a:xfrm>
              <a:off x="2952750" y="2439988"/>
              <a:ext cx="19050" cy="1588"/>
            </a:xfrm>
            <a:prstGeom prst="line">
              <a:avLst/>
            </a:pr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06" name="Rectangle 326"/>
            <p:cNvSpPr>
              <a:spLocks noChangeArrowheads="1"/>
            </p:cNvSpPr>
            <p:nvPr/>
          </p:nvSpPr>
          <p:spPr bwMode="auto">
            <a:xfrm>
              <a:off x="1736725" y="2590500"/>
              <a:ext cx="739775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07" name="Rectangle 327"/>
            <p:cNvSpPr>
              <a:spLocks noChangeArrowheads="1"/>
            </p:cNvSpPr>
            <p:nvPr/>
          </p:nvSpPr>
          <p:spPr bwMode="auto">
            <a:xfrm>
              <a:off x="1668463" y="762000"/>
              <a:ext cx="960438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amplitude spectrum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7" name="Group 331"/>
          <p:cNvGrpSpPr>
            <a:grpSpLocks noChangeAspect="1"/>
          </p:cNvGrpSpPr>
          <p:nvPr/>
        </p:nvGrpSpPr>
        <p:grpSpPr bwMode="auto">
          <a:xfrm>
            <a:off x="3109912" y="762000"/>
            <a:ext cx="2528888" cy="1947863"/>
            <a:chOff x="1200" y="901"/>
            <a:chExt cx="1593" cy="1227"/>
          </a:xfrm>
        </p:grpSpPr>
        <p:sp>
          <p:nvSpPr>
            <p:cNvPr id="123210" name="AutoShape 330"/>
            <p:cNvSpPr>
              <a:spLocks noChangeAspect="1" noChangeArrowheads="1" noTextEdit="1"/>
            </p:cNvSpPr>
            <p:nvPr/>
          </p:nvSpPr>
          <p:spPr bwMode="auto">
            <a:xfrm>
              <a:off x="1200" y="901"/>
              <a:ext cx="1590" cy="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2" name="Rectangle 332"/>
            <p:cNvSpPr>
              <a:spLocks noChangeArrowheads="1"/>
            </p:cNvSpPr>
            <p:nvPr/>
          </p:nvSpPr>
          <p:spPr bwMode="auto">
            <a:xfrm>
              <a:off x="1200" y="901"/>
              <a:ext cx="1593" cy="1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3" name="Rectangle 333"/>
            <p:cNvSpPr>
              <a:spLocks noChangeArrowheads="1"/>
            </p:cNvSpPr>
            <p:nvPr/>
          </p:nvSpPr>
          <p:spPr bwMode="auto">
            <a:xfrm>
              <a:off x="1407" y="995"/>
              <a:ext cx="1233" cy="9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 smtClean="0"/>
                <a:t>quiet</a:t>
              </a:r>
            </a:p>
            <a:p>
              <a:r>
                <a:rPr lang="en-US" sz="1400" dirty="0" smtClean="0"/>
                <a:t>lower frequency</a:t>
              </a:r>
              <a:endParaRPr lang="en-US" sz="1400" dirty="0"/>
            </a:p>
          </p:txBody>
        </p:sp>
        <p:sp>
          <p:nvSpPr>
            <p:cNvPr id="123214" name="Rectangle 334"/>
            <p:cNvSpPr>
              <a:spLocks noChangeArrowheads="1"/>
            </p:cNvSpPr>
            <p:nvPr/>
          </p:nvSpPr>
          <p:spPr bwMode="auto">
            <a:xfrm>
              <a:off x="1407" y="995"/>
              <a:ext cx="1233" cy="96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5" name="Line 335"/>
            <p:cNvSpPr>
              <a:spLocks noChangeShapeType="1"/>
            </p:cNvSpPr>
            <p:nvPr/>
          </p:nvSpPr>
          <p:spPr bwMode="auto">
            <a:xfrm>
              <a:off x="1407" y="995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6" name="Line 336"/>
            <p:cNvSpPr>
              <a:spLocks noChangeShapeType="1"/>
            </p:cNvSpPr>
            <p:nvPr/>
          </p:nvSpPr>
          <p:spPr bwMode="auto">
            <a:xfrm>
              <a:off x="1407" y="1963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7" name="Line 337"/>
            <p:cNvSpPr>
              <a:spLocks noChangeShapeType="1"/>
            </p:cNvSpPr>
            <p:nvPr/>
          </p:nvSpPr>
          <p:spPr bwMode="auto">
            <a:xfrm flipV="1">
              <a:off x="2640" y="995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8" name="Line 338"/>
            <p:cNvSpPr>
              <a:spLocks noChangeShapeType="1"/>
            </p:cNvSpPr>
            <p:nvPr/>
          </p:nvSpPr>
          <p:spPr bwMode="auto">
            <a:xfrm flipV="1">
              <a:off x="1407" y="995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19" name="Line 339"/>
            <p:cNvSpPr>
              <a:spLocks noChangeShapeType="1"/>
            </p:cNvSpPr>
            <p:nvPr/>
          </p:nvSpPr>
          <p:spPr bwMode="auto">
            <a:xfrm>
              <a:off x="1407" y="1963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0" name="Line 340"/>
            <p:cNvSpPr>
              <a:spLocks noChangeShapeType="1"/>
            </p:cNvSpPr>
            <p:nvPr/>
          </p:nvSpPr>
          <p:spPr bwMode="auto">
            <a:xfrm flipV="1">
              <a:off x="1407" y="995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1" name="Line 341"/>
            <p:cNvSpPr>
              <a:spLocks noChangeShapeType="1"/>
            </p:cNvSpPr>
            <p:nvPr/>
          </p:nvSpPr>
          <p:spPr bwMode="auto">
            <a:xfrm flipV="1">
              <a:off x="1407" y="19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2" name="Line 342"/>
            <p:cNvSpPr>
              <a:spLocks noChangeShapeType="1"/>
            </p:cNvSpPr>
            <p:nvPr/>
          </p:nvSpPr>
          <p:spPr bwMode="auto">
            <a:xfrm>
              <a:off x="1407" y="99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3" name="Rectangle 343"/>
            <p:cNvSpPr>
              <a:spLocks noChangeArrowheads="1"/>
            </p:cNvSpPr>
            <p:nvPr/>
          </p:nvSpPr>
          <p:spPr bwMode="auto">
            <a:xfrm>
              <a:off x="1393" y="1972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24" name="Line 344"/>
            <p:cNvSpPr>
              <a:spLocks noChangeShapeType="1"/>
            </p:cNvSpPr>
            <p:nvPr/>
          </p:nvSpPr>
          <p:spPr bwMode="auto">
            <a:xfrm flipV="1">
              <a:off x="1705" y="19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5" name="Line 345"/>
            <p:cNvSpPr>
              <a:spLocks noChangeShapeType="1"/>
            </p:cNvSpPr>
            <p:nvPr/>
          </p:nvSpPr>
          <p:spPr bwMode="auto">
            <a:xfrm>
              <a:off x="1705" y="99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6" name="Rectangle 346"/>
            <p:cNvSpPr>
              <a:spLocks noChangeArrowheads="1"/>
            </p:cNvSpPr>
            <p:nvPr/>
          </p:nvSpPr>
          <p:spPr bwMode="auto">
            <a:xfrm>
              <a:off x="1654" y="1972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27" name="Line 347"/>
            <p:cNvSpPr>
              <a:spLocks noChangeShapeType="1"/>
            </p:cNvSpPr>
            <p:nvPr/>
          </p:nvSpPr>
          <p:spPr bwMode="auto">
            <a:xfrm flipV="1">
              <a:off x="2006" y="19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8" name="Line 348"/>
            <p:cNvSpPr>
              <a:spLocks noChangeShapeType="1"/>
            </p:cNvSpPr>
            <p:nvPr/>
          </p:nvSpPr>
          <p:spPr bwMode="auto">
            <a:xfrm>
              <a:off x="2006" y="99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29" name="Rectangle 349"/>
            <p:cNvSpPr>
              <a:spLocks noChangeArrowheads="1"/>
            </p:cNvSpPr>
            <p:nvPr/>
          </p:nvSpPr>
          <p:spPr bwMode="auto">
            <a:xfrm>
              <a:off x="1950" y="1972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30" name="Line 350"/>
            <p:cNvSpPr>
              <a:spLocks noChangeShapeType="1"/>
            </p:cNvSpPr>
            <p:nvPr/>
          </p:nvSpPr>
          <p:spPr bwMode="auto">
            <a:xfrm flipV="1">
              <a:off x="2307" y="19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1" name="Line 351"/>
            <p:cNvSpPr>
              <a:spLocks noChangeShapeType="1"/>
            </p:cNvSpPr>
            <p:nvPr/>
          </p:nvSpPr>
          <p:spPr bwMode="auto">
            <a:xfrm>
              <a:off x="2307" y="99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2" name="Rectangle 352"/>
            <p:cNvSpPr>
              <a:spLocks noChangeArrowheads="1"/>
            </p:cNvSpPr>
            <p:nvPr/>
          </p:nvSpPr>
          <p:spPr bwMode="auto">
            <a:xfrm>
              <a:off x="2251" y="1972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33" name="Line 353"/>
            <p:cNvSpPr>
              <a:spLocks noChangeShapeType="1"/>
            </p:cNvSpPr>
            <p:nvPr/>
          </p:nvSpPr>
          <p:spPr bwMode="auto">
            <a:xfrm flipV="1">
              <a:off x="2608" y="19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4" name="Line 354"/>
            <p:cNvSpPr>
              <a:spLocks noChangeShapeType="1"/>
            </p:cNvSpPr>
            <p:nvPr/>
          </p:nvSpPr>
          <p:spPr bwMode="auto">
            <a:xfrm>
              <a:off x="2608" y="99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5" name="Rectangle 355"/>
            <p:cNvSpPr>
              <a:spLocks noChangeArrowheads="1"/>
            </p:cNvSpPr>
            <p:nvPr/>
          </p:nvSpPr>
          <p:spPr bwMode="auto">
            <a:xfrm>
              <a:off x="2551" y="1972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36" name="Line 356"/>
            <p:cNvSpPr>
              <a:spLocks noChangeShapeType="1"/>
            </p:cNvSpPr>
            <p:nvPr/>
          </p:nvSpPr>
          <p:spPr bwMode="auto">
            <a:xfrm>
              <a:off x="1407" y="1963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7" name="Line 357"/>
            <p:cNvSpPr>
              <a:spLocks noChangeShapeType="1"/>
            </p:cNvSpPr>
            <p:nvPr/>
          </p:nvSpPr>
          <p:spPr bwMode="auto">
            <a:xfrm flipH="1">
              <a:off x="2625" y="1963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38" name="Rectangle 358"/>
            <p:cNvSpPr>
              <a:spLocks noChangeArrowheads="1"/>
            </p:cNvSpPr>
            <p:nvPr/>
          </p:nvSpPr>
          <p:spPr bwMode="auto">
            <a:xfrm>
              <a:off x="1344" y="1932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39" name="Line 359"/>
            <p:cNvSpPr>
              <a:spLocks noChangeShapeType="1"/>
            </p:cNvSpPr>
            <p:nvPr/>
          </p:nvSpPr>
          <p:spPr bwMode="auto">
            <a:xfrm>
              <a:off x="1407" y="1824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0" name="Line 360"/>
            <p:cNvSpPr>
              <a:spLocks noChangeShapeType="1"/>
            </p:cNvSpPr>
            <p:nvPr/>
          </p:nvSpPr>
          <p:spPr bwMode="auto">
            <a:xfrm flipH="1">
              <a:off x="2625" y="1824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1" name="Rectangle 361"/>
            <p:cNvSpPr>
              <a:spLocks noChangeArrowheads="1"/>
            </p:cNvSpPr>
            <p:nvPr/>
          </p:nvSpPr>
          <p:spPr bwMode="auto">
            <a:xfrm>
              <a:off x="1343" y="1793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42" name="Line 362"/>
            <p:cNvSpPr>
              <a:spLocks noChangeShapeType="1"/>
            </p:cNvSpPr>
            <p:nvPr/>
          </p:nvSpPr>
          <p:spPr bwMode="auto">
            <a:xfrm>
              <a:off x="1407" y="1685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3" name="Line 363"/>
            <p:cNvSpPr>
              <a:spLocks noChangeShapeType="1"/>
            </p:cNvSpPr>
            <p:nvPr/>
          </p:nvSpPr>
          <p:spPr bwMode="auto">
            <a:xfrm flipH="1">
              <a:off x="2625" y="1685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4" name="Rectangle 364"/>
            <p:cNvSpPr>
              <a:spLocks noChangeArrowheads="1"/>
            </p:cNvSpPr>
            <p:nvPr/>
          </p:nvSpPr>
          <p:spPr bwMode="auto">
            <a:xfrm>
              <a:off x="1323" y="1654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45" name="Line 365"/>
            <p:cNvSpPr>
              <a:spLocks noChangeShapeType="1"/>
            </p:cNvSpPr>
            <p:nvPr/>
          </p:nvSpPr>
          <p:spPr bwMode="auto">
            <a:xfrm>
              <a:off x="1407" y="1546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6" name="Line 366"/>
            <p:cNvSpPr>
              <a:spLocks noChangeShapeType="1"/>
            </p:cNvSpPr>
            <p:nvPr/>
          </p:nvSpPr>
          <p:spPr bwMode="auto">
            <a:xfrm flipH="1">
              <a:off x="2625" y="1546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7" name="Rectangle 367"/>
            <p:cNvSpPr>
              <a:spLocks noChangeArrowheads="1"/>
            </p:cNvSpPr>
            <p:nvPr/>
          </p:nvSpPr>
          <p:spPr bwMode="auto">
            <a:xfrm>
              <a:off x="1323" y="1515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48" name="Line 368"/>
            <p:cNvSpPr>
              <a:spLocks noChangeShapeType="1"/>
            </p:cNvSpPr>
            <p:nvPr/>
          </p:nvSpPr>
          <p:spPr bwMode="auto">
            <a:xfrm>
              <a:off x="1407" y="1409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49" name="Line 369"/>
            <p:cNvSpPr>
              <a:spLocks noChangeShapeType="1"/>
            </p:cNvSpPr>
            <p:nvPr/>
          </p:nvSpPr>
          <p:spPr bwMode="auto">
            <a:xfrm flipH="1">
              <a:off x="2625" y="1409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0" name="Rectangle 370"/>
            <p:cNvSpPr>
              <a:spLocks noChangeArrowheads="1"/>
            </p:cNvSpPr>
            <p:nvPr/>
          </p:nvSpPr>
          <p:spPr bwMode="auto">
            <a:xfrm>
              <a:off x="1314" y="1378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51" name="Line 371"/>
            <p:cNvSpPr>
              <a:spLocks noChangeShapeType="1"/>
            </p:cNvSpPr>
            <p:nvPr/>
          </p:nvSpPr>
          <p:spPr bwMode="auto">
            <a:xfrm>
              <a:off x="1407" y="1270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2" name="Line 372"/>
            <p:cNvSpPr>
              <a:spLocks noChangeShapeType="1"/>
            </p:cNvSpPr>
            <p:nvPr/>
          </p:nvSpPr>
          <p:spPr bwMode="auto">
            <a:xfrm flipH="1">
              <a:off x="2625" y="1270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3" name="Rectangle 373"/>
            <p:cNvSpPr>
              <a:spLocks noChangeArrowheads="1"/>
            </p:cNvSpPr>
            <p:nvPr/>
          </p:nvSpPr>
          <p:spPr bwMode="auto">
            <a:xfrm>
              <a:off x="1314" y="1239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54" name="Line 374"/>
            <p:cNvSpPr>
              <a:spLocks noChangeShapeType="1"/>
            </p:cNvSpPr>
            <p:nvPr/>
          </p:nvSpPr>
          <p:spPr bwMode="auto">
            <a:xfrm>
              <a:off x="1407" y="1131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5" name="Line 375"/>
            <p:cNvSpPr>
              <a:spLocks noChangeShapeType="1"/>
            </p:cNvSpPr>
            <p:nvPr/>
          </p:nvSpPr>
          <p:spPr bwMode="auto">
            <a:xfrm flipH="1">
              <a:off x="2625" y="1131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6" name="Rectangle 376"/>
            <p:cNvSpPr>
              <a:spLocks noChangeArrowheads="1"/>
            </p:cNvSpPr>
            <p:nvPr/>
          </p:nvSpPr>
          <p:spPr bwMode="auto">
            <a:xfrm>
              <a:off x="1314" y="1100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57" name="Line 377"/>
            <p:cNvSpPr>
              <a:spLocks noChangeShapeType="1"/>
            </p:cNvSpPr>
            <p:nvPr/>
          </p:nvSpPr>
          <p:spPr bwMode="auto">
            <a:xfrm>
              <a:off x="1407" y="995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8" name="Line 378"/>
            <p:cNvSpPr>
              <a:spLocks noChangeShapeType="1"/>
            </p:cNvSpPr>
            <p:nvPr/>
          </p:nvSpPr>
          <p:spPr bwMode="auto">
            <a:xfrm flipH="1">
              <a:off x="2625" y="995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59" name="Rectangle 379"/>
            <p:cNvSpPr>
              <a:spLocks noChangeArrowheads="1"/>
            </p:cNvSpPr>
            <p:nvPr/>
          </p:nvSpPr>
          <p:spPr bwMode="auto">
            <a:xfrm>
              <a:off x="1314" y="963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60" name="Line 380"/>
            <p:cNvSpPr>
              <a:spLocks noChangeShapeType="1"/>
            </p:cNvSpPr>
            <p:nvPr/>
          </p:nvSpPr>
          <p:spPr bwMode="auto">
            <a:xfrm>
              <a:off x="1407" y="995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1" name="Line 381"/>
            <p:cNvSpPr>
              <a:spLocks noChangeShapeType="1"/>
            </p:cNvSpPr>
            <p:nvPr/>
          </p:nvSpPr>
          <p:spPr bwMode="auto">
            <a:xfrm>
              <a:off x="1407" y="1963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2" name="Line 382"/>
            <p:cNvSpPr>
              <a:spLocks noChangeShapeType="1"/>
            </p:cNvSpPr>
            <p:nvPr/>
          </p:nvSpPr>
          <p:spPr bwMode="auto">
            <a:xfrm flipV="1">
              <a:off x="2640" y="995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3" name="Line 383"/>
            <p:cNvSpPr>
              <a:spLocks noChangeShapeType="1"/>
            </p:cNvSpPr>
            <p:nvPr/>
          </p:nvSpPr>
          <p:spPr bwMode="auto">
            <a:xfrm flipV="1">
              <a:off x="1407" y="995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4" name="Freeform 384"/>
            <p:cNvSpPr>
              <a:spLocks/>
            </p:cNvSpPr>
            <p:nvPr/>
          </p:nvSpPr>
          <p:spPr bwMode="auto">
            <a:xfrm>
              <a:off x="1407" y="1742"/>
              <a:ext cx="1221" cy="218"/>
            </a:xfrm>
            <a:custGeom>
              <a:avLst/>
              <a:gdLst/>
              <a:ahLst/>
              <a:cxnLst>
                <a:cxn ang="0">
                  <a:pos x="17" y="218"/>
                </a:cxn>
                <a:cxn ang="0">
                  <a:pos x="46" y="218"/>
                </a:cxn>
                <a:cxn ang="0">
                  <a:pos x="77" y="218"/>
                </a:cxn>
                <a:cxn ang="0">
                  <a:pos x="105" y="218"/>
                </a:cxn>
                <a:cxn ang="0">
                  <a:pos x="134" y="218"/>
                </a:cxn>
                <a:cxn ang="0">
                  <a:pos x="162" y="218"/>
                </a:cxn>
                <a:cxn ang="0">
                  <a:pos x="190" y="218"/>
                </a:cxn>
                <a:cxn ang="0">
                  <a:pos x="219" y="218"/>
                </a:cxn>
                <a:cxn ang="0">
                  <a:pos x="250" y="218"/>
                </a:cxn>
                <a:cxn ang="0">
                  <a:pos x="279" y="218"/>
                </a:cxn>
                <a:cxn ang="0">
                  <a:pos x="307" y="218"/>
                </a:cxn>
                <a:cxn ang="0">
                  <a:pos x="335" y="218"/>
                </a:cxn>
                <a:cxn ang="0">
                  <a:pos x="364" y="218"/>
                </a:cxn>
                <a:cxn ang="0">
                  <a:pos x="395" y="218"/>
                </a:cxn>
                <a:cxn ang="0">
                  <a:pos x="423" y="218"/>
                </a:cxn>
                <a:cxn ang="0">
                  <a:pos x="452" y="218"/>
                </a:cxn>
                <a:cxn ang="0">
                  <a:pos x="480" y="218"/>
                </a:cxn>
                <a:cxn ang="0">
                  <a:pos x="508" y="216"/>
                </a:cxn>
                <a:cxn ang="0">
                  <a:pos x="537" y="216"/>
                </a:cxn>
                <a:cxn ang="0">
                  <a:pos x="568" y="210"/>
                </a:cxn>
                <a:cxn ang="0">
                  <a:pos x="597" y="184"/>
                </a:cxn>
                <a:cxn ang="0">
                  <a:pos x="625" y="111"/>
                </a:cxn>
                <a:cxn ang="0">
                  <a:pos x="653" y="204"/>
                </a:cxn>
                <a:cxn ang="0">
                  <a:pos x="682" y="213"/>
                </a:cxn>
                <a:cxn ang="0">
                  <a:pos x="710" y="213"/>
                </a:cxn>
                <a:cxn ang="0">
                  <a:pos x="741" y="216"/>
                </a:cxn>
                <a:cxn ang="0">
                  <a:pos x="770" y="216"/>
                </a:cxn>
                <a:cxn ang="0">
                  <a:pos x="798" y="216"/>
                </a:cxn>
                <a:cxn ang="0">
                  <a:pos x="826" y="218"/>
                </a:cxn>
                <a:cxn ang="0">
                  <a:pos x="855" y="218"/>
                </a:cxn>
                <a:cxn ang="0">
                  <a:pos x="883" y="218"/>
                </a:cxn>
                <a:cxn ang="0">
                  <a:pos x="915" y="218"/>
                </a:cxn>
                <a:cxn ang="0">
                  <a:pos x="943" y="218"/>
                </a:cxn>
                <a:cxn ang="0">
                  <a:pos x="971" y="218"/>
                </a:cxn>
                <a:cxn ang="0">
                  <a:pos x="1000" y="218"/>
                </a:cxn>
                <a:cxn ang="0">
                  <a:pos x="1028" y="218"/>
                </a:cxn>
                <a:cxn ang="0">
                  <a:pos x="1056" y="218"/>
                </a:cxn>
                <a:cxn ang="0">
                  <a:pos x="1088" y="218"/>
                </a:cxn>
                <a:cxn ang="0">
                  <a:pos x="1116" y="218"/>
                </a:cxn>
                <a:cxn ang="0">
                  <a:pos x="1144" y="218"/>
                </a:cxn>
                <a:cxn ang="0">
                  <a:pos x="1173" y="218"/>
                </a:cxn>
                <a:cxn ang="0">
                  <a:pos x="1201" y="218"/>
                </a:cxn>
              </a:cxnLst>
              <a:rect l="0" t="0" r="r" b="b"/>
              <a:pathLst>
                <a:path w="1221" h="218">
                  <a:moveTo>
                    <a:pt x="0" y="190"/>
                  </a:moveTo>
                  <a:lnTo>
                    <a:pt x="9" y="218"/>
                  </a:lnTo>
                  <a:lnTo>
                    <a:pt x="17" y="218"/>
                  </a:lnTo>
                  <a:lnTo>
                    <a:pt x="29" y="218"/>
                  </a:lnTo>
                  <a:lnTo>
                    <a:pt x="37" y="218"/>
                  </a:lnTo>
                  <a:lnTo>
                    <a:pt x="46" y="218"/>
                  </a:lnTo>
                  <a:lnTo>
                    <a:pt x="57" y="218"/>
                  </a:lnTo>
                  <a:lnTo>
                    <a:pt x="66" y="218"/>
                  </a:lnTo>
                  <a:lnTo>
                    <a:pt x="77" y="218"/>
                  </a:lnTo>
                  <a:lnTo>
                    <a:pt x="85" y="218"/>
                  </a:lnTo>
                  <a:lnTo>
                    <a:pt x="94" y="218"/>
                  </a:lnTo>
                  <a:lnTo>
                    <a:pt x="105" y="218"/>
                  </a:lnTo>
                  <a:lnTo>
                    <a:pt x="114" y="218"/>
                  </a:lnTo>
                  <a:lnTo>
                    <a:pt x="125" y="218"/>
                  </a:lnTo>
                  <a:lnTo>
                    <a:pt x="134" y="218"/>
                  </a:lnTo>
                  <a:lnTo>
                    <a:pt x="142" y="218"/>
                  </a:lnTo>
                  <a:lnTo>
                    <a:pt x="154" y="218"/>
                  </a:lnTo>
                  <a:lnTo>
                    <a:pt x="162" y="218"/>
                  </a:lnTo>
                  <a:lnTo>
                    <a:pt x="173" y="218"/>
                  </a:lnTo>
                  <a:lnTo>
                    <a:pt x="182" y="218"/>
                  </a:lnTo>
                  <a:lnTo>
                    <a:pt x="190" y="218"/>
                  </a:lnTo>
                  <a:lnTo>
                    <a:pt x="202" y="218"/>
                  </a:lnTo>
                  <a:lnTo>
                    <a:pt x="210" y="218"/>
                  </a:lnTo>
                  <a:lnTo>
                    <a:pt x="219" y="218"/>
                  </a:lnTo>
                  <a:lnTo>
                    <a:pt x="230" y="218"/>
                  </a:lnTo>
                  <a:lnTo>
                    <a:pt x="239" y="218"/>
                  </a:lnTo>
                  <a:lnTo>
                    <a:pt x="250" y="218"/>
                  </a:lnTo>
                  <a:lnTo>
                    <a:pt x="259" y="218"/>
                  </a:lnTo>
                  <a:lnTo>
                    <a:pt x="267" y="218"/>
                  </a:lnTo>
                  <a:lnTo>
                    <a:pt x="279" y="218"/>
                  </a:lnTo>
                  <a:lnTo>
                    <a:pt x="287" y="218"/>
                  </a:lnTo>
                  <a:lnTo>
                    <a:pt x="298" y="218"/>
                  </a:lnTo>
                  <a:lnTo>
                    <a:pt x="307" y="218"/>
                  </a:lnTo>
                  <a:lnTo>
                    <a:pt x="315" y="218"/>
                  </a:lnTo>
                  <a:lnTo>
                    <a:pt x="327" y="218"/>
                  </a:lnTo>
                  <a:lnTo>
                    <a:pt x="335" y="218"/>
                  </a:lnTo>
                  <a:lnTo>
                    <a:pt x="347" y="218"/>
                  </a:lnTo>
                  <a:lnTo>
                    <a:pt x="355" y="218"/>
                  </a:lnTo>
                  <a:lnTo>
                    <a:pt x="364" y="218"/>
                  </a:lnTo>
                  <a:lnTo>
                    <a:pt x="375" y="218"/>
                  </a:lnTo>
                  <a:lnTo>
                    <a:pt x="384" y="218"/>
                  </a:lnTo>
                  <a:lnTo>
                    <a:pt x="395" y="218"/>
                  </a:lnTo>
                  <a:lnTo>
                    <a:pt x="403" y="218"/>
                  </a:lnTo>
                  <a:lnTo>
                    <a:pt x="412" y="218"/>
                  </a:lnTo>
                  <a:lnTo>
                    <a:pt x="423" y="218"/>
                  </a:lnTo>
                  <a:lnTo>
                    <a:pt x="432" y="218"/>
                  </a:lnTo>
                  <a:lnTo>
                    <a:pt x="440" y="218"/>
                  </a:lnTo>
                  <a:lnTo>
                    <a:pt x="452" y="218"/>
                  </a:lnTo>
                  <a:lnTo>
                    <a:pt x="460" y="218"/>
                  </a:lnTo>
                  <a:lnTo>
                    <a:pt x="472" y="218"/>
                  </a:lnTo>
                  <a:lnTo>
                    <a:pt x="480" y="218"/>
                  </a:lnTo>
                  <a:lnTo>
                    <a:pt x="489" y="216"/>
                  </a:lnTo>
                  <a:lnTo>
                    <a:pt x="500" y="216"/>
                  </a:lnTo>
                  <a:lnTo>
                    <a:pt x="508" y="216"/>
                  </a:lnTo>
                  <a:lnTo>
                    <a:pt x="520" y="216"/>
                  </a:lnTo>
                  <a:lnTo>
                    <a:pt x="528" y="216"/>
                  </a:lnTo>
                  <a:lnTo>
                    <a:pt x="537" y="216"/>
                  </a:lnTo>
                  <a:lnTo>
                    <a:pt x="548" y="213"/>
                  </a:lnTo>
                  <a:lnTo>
                    <a:pt x="557" y="213"/>
                  </a:lnTo>
                  <a:lnTo>
                    <a:pt x="568" y="210"/>
                  </a:lnTo>
                  <a:lnTo>
                    <a:pt x="577" y="207"/>
                  </a:lnTo>
                  <a:lnTo>
                    <a:pt x="585" y="201"/>
                  </a:lnTo>
                  <a:lnTo>
                    <a:pt x="597" y="184"/>
                  </a:lnTo>
                  <a:lnTo>
                    <a:pt x="605" y="128"/>
                  </a:lnTo>
                  <a:lnTo>
                    <a:pt x="616" y="0"/>
                  </a:lnTo>
                  <a:lnTo>
                    <a:pt x="625" y="111"/>
                  </a:lnTo>
                  <a:lnTo>
                    <a:pt x="633" y="176"/>
                  </a:lnTo>
                  <a:lnTo>
                    <a:pt x="645" y="196"/>
                  </a:lnTo>
                  <a:lnTo>
                    <a:pt x="653" y="204"/>
                  </a:lnTo>
                  <a:lnTo>
                    <a:pt x="662" y="207"/>
                  </a:lnTo>
                  <a:lnTo>
                    <a:pt x="673" y="213"/>
                  </a:lnTo>
                  <a:lnTo>
                    <a:pt x="682" y="213"/>
                  </a:lnTo>
                  <a:lnTo>
                    <a:pt x="693" y="213"/>
                  </a:lnTo>
                  <a:lnTo>
                    <a:pt x="702" y="216"/>
                  </a:lnTo>
                  <a:lnTo>
                    <a:pt x="710" y="213"/>
                  </a:lnTo>
                  <a:lnTo>
                    <a:pt x="721" y="216"/>
                  </a:lnTo>
                  <a:lnTo>
                    <a:pt x="730" y="216"/>
                  </a:lnTo>
                  <a:lnTo>
                    <a:pt x="741" y="216"/>
                  </a:lnTo>
                  <a:lnTo>
                    <a:pt x="750" y="216"/>
                  </a:lnTo>
                  <a:lnTo>
                    <a:pt x="758" y="216"/>
                  </a:lnTo>
                  <a:lnTo>
                    <a:pt x="770" y="216"/>
                  </a:lnTo>
                  <a:lnTo>
                    <a:pt x="778" y="216"/>
                  </a:lnTo>
                  <a:lnTo>
                    <a:pt x="790" y="216"/>
                  </a:lnTo>
                  <a:lnTo>
                    <a:pt x="798" y="216"/>
                  </a:lnTo>
                  <a:lnTo>
                    <a:pt x="807" y="218"/>
                  </a:lnTo>
                  <a:lnTo>
                    <a:pt x="818" y="218"/>
                  </a:lnTo>
                  <a:lnTo>
                    <a:pt x="826" y="218"/>
                  </a:lnTo>
                  <a:lnTo>
                    <a:pt x="835" y="218"/>
                  </a:lnTo>
                  <a:lnTo>
                    <a:pt x="846" y="218"/>
                  </a:lnTo>
                  <a:lnTo>
                    <a:pt x="855" y="218"/>
                  </a:lnTo>
                  <a:lnTo>
                    <a:pt x="866" y="218"/>
                  </a:lnTo>
                  <a:lnTo>
                    <a:pt x="875" y="218"/>
                  </a:lnTo>
                  <a:lnTo>
                    <a:pt x="883" y="218"/>
                  </a:lnTo>
                  <a:lnTo>
                    <a:pt x="895" y="218"/>
                  </a:lnTo>
                  <a:lnTo>
                    <a:pt x="903" y="218"/>
                  </a:lnTo>
                  <a:lnTo>
                    <a:pt x="915" y="218"/>
                  </a:lnTo>
                  <a:lnTo>
                    <a:pt x="923" y="218"/>
                  </a:lnTo>
                  <a:lnTo>
                    <a:pt x="932" y="218"/>
                  </a:lnTo>
                  <a:lnTo>
                    <a:pt x="943" y="218"/>
                  </a:lnTo>
                  <a:lnTo>
                    <a:pt x="951" y="218"/>
                  </a:lnTo>
                  <a:lnTo>
                    <a:pt x="963" y="218"/>
                  </a:lnTo>
                  <a:lnTo>
                    <a:pt x="971" y="218"/>
                  </a:lnTo>
                  <a:lnTo>
                    <a:pt x="980" y="218"/>
                  </a:lnTo>
                  <a:lnTo>
                    <a:pt x="991" y="218"/>
                  </a:lnTo>
                  <a:lnTo>
                    <a:pt x="1000" y="218"/>
                  </a:lnTo>
                  <a:lnTo>
                    <a:pt x="1011" y="218"/>
                  </a:lnTo>
                  <a:lnTo>
                    <a:pt x="1020" y="218"/>
                  </a:lnTo>
                  <a:lnTo>
                    <a:pt x="1028" y="218"/>
                  </a:lnTo>
                  <a:lnTo>
                    <a:pt x="1039" y="218"/>
                  </a:lnTo>
                  <a:lnTo>
                    <a:pt x="1048" y="218"/>
                  </a:lnTo>
                  <a:lnTo>
                    <a:pt x="1056" y="218"/>
                  </a:lnTo>
                  <a:lnTo>
                    <a:pt x="1068" y="218"/>
                  </a:lnTo>
                  <a:lnTo>
                    <a:pt x="1076" y="218"/>
                  </a:lnTo>
                  <a:lnTo>
                    <a:pt x="1088" y="218"/>
                  </a:lnTo>
                  <a:lnTo>
                    <a:pt x="1096" y="218"/>
                  </a:lnTo>
                  <a:lnTo>
                    <a:pt x="1105" y="218"/>
                  </a:lnTo>
                  <a:lnTo>
                    <a:pt x="1116" y="218"/>
                  </a:lnTo>
                  <a:lnTo>
                    <a:pt x="1125" y="218"/>
                  </a:lnTo>
                  <a:lnTo>
                    <a:pt x="1136" y="218"/>
                  </a:lnTo>
                  <a:lnTo>
                    <a:pt x="1144" y="218"/>
                  </a:lnTo>
                  <a:lnTo>
                    <a:pt x="1153" y="218"/>
                  </a:lnTo>
                  <a:lnTo>
                    <a:pt x="1164" y="218"/>
                  </a:lnTo>
                  <a:lnTo>
                    <a:pt x="1173" y="218"/>
                  </a:lnTo>
                  <a:lnTo>
                    <a:pt x="1184" y="218"/>
                  </a:lnTo>
                  <a:lnTo>
                    <a:pt x="1193" y="218"/>
                  </a:lnTo>
                  <a:lnTo>
                    <a:pt x="1201" y="218"/>
                  </a:lnTo>
                  <a:lnTo>
                    <a:pt x="1213" y="218"/>
                  </a:lnTo>
                  <a:lnTo>
                    <a:pt x="1221" y="216"/>
                  </a:lnTo>
                </a:path>
              </a:pathLst>
            </a:cu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5" name="Line 385"/>
            <p:cNvSpPr>
              <a:spLocks noChangeShapeType="1"/>
            </p:cNvSpPr>
            <p:nvPr/>
          </p:nvSpPr>
          <p:spPr bwMode="auto">
            <a:xfrm>
              <a:off x="2628" y="1958"/>
              <a:ext cx="12" cy="2"/>
            </a:xfrm>
            <a:prstGeom prst="line">
              <a:avLst/>
            </a:pr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266" name="Rectangle 386"/>
            <p:cNvSpPr>
              <a:spLocks noChangeArrowheads="1"/>
            </p:cNvSpPr>
            <p:nvPr/>
          </p:nvSpPr>
          <p:spPr bwMode="auto">
            <a:xfrm>
              <a:off x="1862" y="2050"/>
              <a:ext cx="466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67" name="Rectangle 387"/>
            <p:cNvSpPr>
              <a:spLocks noChangeArrowheads="1"/>
            </p:cNvSpPr>
            <p:nvPr/>
          </p:nvSpPr>
          <p:spPr bwMode="auto">
            <a:xfrm>
              <a:off x="1819" y="901"/>
              <a:ext cx="605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amplitude spectrum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8" name="Group 451"/>
          <p:cNvGrpSpPr>
            <a:grpSpLocks noChangeAspect="1"/>
          </p:cNvGrpSpPr>
          <p:nvPr/>
        </p:nvGrpSpPr>
        <p:grpSpPr bwMode="auto">
          <a:xfrm>
            <a:off x="6096001" y="762000"/>
            <a:ext cx="2528888" cy="1952625"/>
            <a:chOff x="3840" y="480"/>
            <a:chExt cx="1593" cy="1230"/>
          </a:xfrm>
        </p:grpSpPr>
        <p:sp>
          <p:nvSpPr>
            <p:cNvPr id="123330" name="AutoShape 450"/>
            <p:cNvSpPr>
              <a:spLocks noChangeAspect="1" noChangeArrowheads="1" noTextEdit="1"/>
            </p:cNvSpPr>
            <p:nvPr/>
          </p:nvSpPr>
          <p:spPr bwMode="auto">
            <a:xfrm>
              <a:off x="3840" y="480"/>
              <a:ext cx="1590" cy="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2" name="Rectangle 452"/>
            <p:cNvSpPr>
              <a:spLocks noChangeArrowheads="1"/>
            </p:cNvSpPr>
            <p:nvPr/>
          </p:nvSpPr>
          <p:spPr bwMode="auto">
            <a:xfrm>
              <a:off x="3840" y="480"/>
              <a:ext cx="1593" cy="1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3" name="Rectangle 453"/>
            <p:cNvSpPr>
              <a:spLocks noChangeArrowheads="1"/>
            </p:cNvSpPr>
            <p:nvPr/>
          </p:nvSpPr>
          <p:spPr bwMode="auto">
            <a:xfrm>
              <a:off x="4047" y="574"/>
              <a:ext cx="1233" cy="9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 smtClean="0"/>
                <a:t>loud</a:t>
              </a:r>
            </a:p>
            <a:p>
              <a:r>
                <a:rPr lang="en-US" sz="1400" dirty="0" smtClean="0"/>
                <a:t>many frequencies</a:t>
              </a:r>
              <a:endParaRPr lang="en-US" sz="1400" dirty="0"/>
            </a:p>
          </p:txBody>
        </p:sp>
        <p:sp>
          <p:nvSpPr>
            <p:cNvPr id="123334" name="Rectangle 454"/>
            <p:cNvSpPr>
              <a:spLocks noChangeArrowheads="1"/>
            </p:cNvSpPr>
            <p:nvPr/>
          </p:nvSpPr>
          <p:spPr bwMode="auto">
            <a:xfrm>
              <a:off x="4047" y="574"/>
              <a:ext cx="1233" cy="96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5" name="Line 455"/>
            <p:cNvSpPr>
              <a:spLocks noChangeShapeType="1"/>
            </p:cNvSpPr>
            <p:nvPr/>
          </p:nvSpPr>
          <p:spPr bwMode="auto">
            <a:xfrm>
              <a:off x="4047" y="574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6" name="Line 456"/>
            <p:cNvSpPr>
              <a:spLocks noChangeShapeType="1"/>
            </p:cNvSpPr>
            <p:nvPr/>
          </p:nvSpPr>
          <p:spPr bwMode="auto">
            <a:xfrm>
              <a:off x="4047" y="1542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7" name="Line 457"/>
            <p:cNvSpPr>
              <a:spLocks noChangeShapeType="1"/>
            </p:cNvSpPr>
            <p:nvPr/>
          </p:nvSpPr>
          <p:spPr bwMode="auto">
            <a:xfrm flipV="1">
              <a:off x="5280" y="574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8" name="Line 458"/>
            <p:cNvSpPr>
              <a:spLocks noChangeShapeType="1"/>
            </p:cNvSpPr>
            <p:nvPr/>
          </p:nvSpPr>
          <p:spPr bwMode="auto">
            <a:xfrm flipV="1">
              <a:off x="4047" y="574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39" name="Line 459"/>
            <p:cNvSpPr>
              <a:spLocks noChangeShapeType="1"/>
            </p:cNvSpPr>
            <p:nvPr/>
          </p:nvSpPr>
          <p:spPr bwMode="auto">
            <a:xfrm>
              <a:off x="4047" y="1542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0" name="Line 460"/>
            <p:cNvSpPr>
              <a:spLocks noChangeShapeType="1"/>
            </p:cNvSpPr>
            <p:nvPr/>
          </p:nvSpPr>
          <p:spPr bwMode="auto">
            <a:xfrm flipV="1">
              <a:off x="4047" y="574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1" name="Line 461"/>
            <p:cNvSpPr>
              <a:spLocks noChangeShapeType="1"/>
            </p:cNvSpPr>
            <p:nvPr/>
          </p:nvSpPr>
          <p:spPr bwMode="auto">
            <a:xfrm flipV="1">
              <a:off x="4047" y="15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2" name="Line 462"/>
            <p:cNvSpPr>
              <a:spLocks noChangeShapeType="1"/>
            </p:cNvSpPr>
            <p:nvPr/>
          </p:nvSpPr>
          <p:spPr bwMode="auto">
            <a:xfrm>
              <a:off x="4047" y="574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3" name="Rectangle 463"/>
            <p:cNvSpPr>
              <a:spLocks noChangeArrowheads="1"/>
            </p:cNvSpPr>
            <p:nvPr/>
          </p:nvSpPr>
          <p:spPr bwMode="auto">
            <a:xfrm>
              <a:off x="4033" y="1551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44" name="Line 464"/>
            <p:cNvSpPr>
              <a:spLocks noChangeShapeType="1"/>
            </p:cNvSpPr>
            <p:nvPr/>
          </p:nvSpPr>
          <p:spPr bwMode="auto">
            <a:xfrm flipV="1">
              <a:off x="4345" y="15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5" name="Line 465"/>
            <p:cNvSpPr>
              <a:spLocks noChangeShapeType="1"/>
            </p:cNvSpPr>
            <p:nvPr/>
          </p:nvSpPr>
          <p:spPr bwMode="auto">
            <a:xfrm>
              <a:off x="4345" y="574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6" name="Rectangle 466"/>
            <p:cNvSpPr>
              <a:spLocks noChangeArrowheads="1"/>
            </p:cNvSpPr>
            <p:nvPr/>
          </p:nvSpPr>
          <p:spPr bwMode="auto">
            <a:xfrm>
              <a:off x="4294" y="1551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47" name="Line 467"/>
            <p:cNvSpPr>
              <a:spLocks noChangeShapeType="1"/>
            </p:cNvSpPr>
            <p:nvPr/>
          </p:nvSpPr>
          <p:spPr bwMode="auto">
            <a:xfrm flipV="1">
              <a:off x="4646" y="15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8" name="Line 468"/>
            <p:cNvSpPr>
              <a:spLocks noChangeShapeType="1"/>
            </p:cNvSpPr>
            <p:nvPr/>
          </p:nvSpPr>
          <p:spPr bwMode="auto">
            <a:xfrm>
              <a:off x="4646" y="574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49" name="Rectangle 469"/>
            <p:cNvSpPr>
              <a:spLocks noChangeArrowheads="1"/>
            </p:cNvSpPr>
            <p:nvPr/>
          </p:nvSpPr>
          <p:spPr bwMode="auto">
            <a:xfrm>
              <a:off x="4590" y="1551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50" name="Line 470"/>
            <p:cNvSpPr>
              <a:spLocks noChangeShapeType="1"/>
            </p:cNvSpPr>
            <p:nvPr/>
          </p:nvSpPr>
          <p:spPr bwMode="auto">
            <a:xfrm flipV="1">
              <a:off x="4947" y="15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1" name="Line 471"/>
            <p:cNvSpPr>
              <a:spLocks noChangeShapeType="1"/>
            </p:cNvSpPr>
            <p:nvPr/>
          </p:nvSpPr>
          <p:spPr bwMode="auto">
            <a:xfrm>
              <a:off x="4947" y="574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2" name="Rectangle 472"/>
            <p:cNvSpPr>
              <a:spLocks noChangeArrowheads="1"/>
            </p:cNvSpPr>
            <p:nvPr/>
          </p:nvSpPr>
          <p:spPr bwMode="auto">
            <a:xfrm>
              <a:off x="4891" y="1551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53" name="Line 473"/>
            <p:cNvSpPr>
              <a:spLocks noChangeShapeType="1"/>
            </p:cNvSpPr>
            <p:nvPr/>
          </p:nvSpPr>
          <p:spPr bwMode="auto">
            <a:xfrm flipV="1">
              <a:off x="5248" y="15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4" name="Line 474"/>
            <p:cNvSpPr>
              <a:spLocks noChangeShapeType="1"/>
            </p:cNvSpPr>
            <p:nvPr/>
          </p:nvSpPr>
          <p:spPr bwMode="auto">
            <a:xfrm>
              <a:off x="5248" y="574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5" name="Rectangle 475"/>
            <p:cNvSpPr>
              <a:spLocks noChangeArrowheads="1"/>
            </p:cNvSpPr>
            <p:nvPr/>
          </p:nvSpPr>
          <p:spPr bwMode="auto">
            <a:xfrm>
              <a:off x="5191" y="1551"/>
              <a:ext cx="158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56" name="Line 476"/>
            <p:cNvSpPr>
              <a:spLocks noChangeShapeType="1"/>
            </p:cNvSpPr>
            <p:nvPr/>
          </p:nvSpPr>
          <p:spPr bwMode="auto">
            <a:xfrm>
              <a:off x="4047" y="1542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7" name="Line 477"/>
            <p:cNvSpPr>
              <a:spLocks noChangeShapeType="1"/>
            </p:cNvSpPr>
            <p:nvPr/>
          </p:nvSpPr>
          <p:spPr bwMode="auto">
            <a:xfrm flipH="1">
              <a:off x="5265" y="1542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58" name="Rectangle 478"/>
            <p:cNvSpPr>
              <a:spLocks noChangeArrowheads="1"/>
            </p:cNvSpPr>
            <p:nvPr/>
          </p:nvSpPr>
          <p:spPr bwMode="auto">
            <a:xfrm>
              <a:off x="3987" y="1511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59" name="Line 479"/>
            <p:cNvSpPr>
              <a:spLocks noChangeShapeType="1"/>
            </p:cNvSpPr>
            <p:nvPr/>
          </p:nvSpPr>
          <p:spPr bwMode="auto">
            <a:xfrm>
              <a:off x="4047" y="1403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0" name="Line 480"/>
            <p:cNvSpPr>
              <a:spLocks noChangeShapeType="1"/>
            </p:cNvSpPr>
            <p:nvPr/>
          </p:nvSpPr>
          <p:spPr bwMode="auto">
            <a:xfrm flipH="1">
              <a:off x="5265" y="1403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1" name="Rectangle 481"/>
            <p:cNvSpPr>
              <a:spLocks noChangeArrowheads="1"/>
            </p:cNvSpPr>
            <p:nvPr/>
          </p:nvSpPr>
          <p:spPr bwMode="auto">
            <a:xfrm>
              <a:off x="3987" y="1372"/>
              <a:ext cx="3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62" name="Line 482"/>
            <p:cNvSpPr>
              <a:spLocks noChangeShapeType="1"/>
            </p:cNvSpPr>
            <p:nvPr/>
          </p:nvSpPr>
          <p:spPr bwMode="auto">
            <a:xfrm>
              <a:off x="4047" y="1264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3" name="Line 483"/>
            <p:cNvSpPr>
              <a:spLocks noChangeShapeType="1"/>
            </p:cNvSpPr>
            <p:nvPr/>
          </p:nvSpPr>
          <p:spPr bwMode="auto">
            <a:xfrm flipH="1">
              <a:off x="5265" y="1264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4" name="Rectangle 484"/>
            <p:cNvSpPr>
              <a:spLocks noChangeArrowheads="1"/>
            </p:cNvSpPr>
            <p:nvPr/>
          </p:nvSpPr>
          <p:spPr bwMode="auto">
            <a:xfrm>
              <a:off x="3967" y="1233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65" name="Line 485"/>
            <p:cNvSpPr>
              <a:spLocks noChangeShapeType="1"/>
            </p:cNvSpPr>
            <p:nvPr/>
          </p:nvSpPr>
          <p:spPr bwMode="auto">
            <a:xfrm>
              <a:off x="4047" y="1125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6" name="Line 486"/>
            <p:cNvSpPr>
              <a:spLocks noChangeShapeType="1"/>
            </p:cNvSpPr>
            <p:nvPr/>
          </p:nvSpPr>
          <p:spPr bwMode="auto">
            <a:xfrm flipH="1">
              <a:off x="5265" y="1125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7" name="Rectangle 487"/>
            <p:cNvSpPr>
              <a:spLocks noChangeArrowheads="1"/>
            </p:cNvSpPr>
            <p:nvPr/>
          </p:nvSpPr>
          <p:spPr bwMode="auto">
            <a:xfrm>
              <a:off x="3967" y="1094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68" name="Line 488"/>
            <p:cNvSpPr>
              <a:spLocks noChangeShapeType="1"/>
            </p:cNvSpPr>
            <p:nvPr/>
          </p:nvSpPr>
          <p:spPr bwMode="auto">
            <a:xfrm>
              <a:off x="4047" y="988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69" name="Line 489"/>
            <p:cNvSpPr>
              <a:spLocks noChangeShapeType="1"/>
            </p:cNvSpPr>
            <p:nvPr/>
          </p:nvSpPr>
          <p:spPr bwMode="auto">
            <a:xfrm flipH="1">
              <a:off x="5265" y="988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0" name="Rectangle 490"/>
            <p:cNvSpPr>
              <a:spLocks noChangeArrowheads="1"/>
            </p:cNvSpPr>
            <p:nvPr/>
          </p:nvSpPr>
          <p:spPr bwMode="auto">
            <a:xfrm>
              <a:off x="3964" y="957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71" name="Line 491"/>
            <p:cNvSpPr>
              <a:spLocks noChangeShapeType="1"/>
            </p:cNvSpPr>
            <p:nvPr/>
          </p:nvSpPr>
          <p:spPr bwMode="auto">
            <a:xfrm>
              <a:off x="4047" y="849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2" name="Line 492"/>
            <p:cNvSpPr>
              <a:spLocks noChangeShapeType="1"/>
            </p:cNvSpPr>
            <p:nvPr/>
          </p:nvSpPr>
          <p:spPr bwMode="auto">
            <a:xfrm flipH="1">
              <a:off x="5265" y="849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3" name="Rectangle 493"/>
            <p:cNvSpPr>
              <a:spLocks noChangeArrowheads="1"/>
            </p:cNvSpPr>
            <p:nvPr/>
          </p:nvSpPr>
          <p:spPr bwMode="auto">
            <a:xfrm>
              <a:off x="3964" y="818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74" name="Line 494"/>
            <p:cNvSpPr>
              <a:spLocks noChangeShapeType="1"/>
            </p:cNvSpPr>
            <p:nvPr/>
          </p:nvSpPr>
          <p:spPr bwMode="auto">
            <a:xfrm>
              <a:off x="4047" y="710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5" name="Line 495"/>
            <p:cNvSpPr>
              <a:spLocks noChangeShapeType="1"/>
            </p:cNvSpPr>
            <p:nvPr/>
          </p:nvSpPr>
          <p:spPr bwMode="auto">
            <a:xfrm flipH="1">
              <a:off x="5265" y="710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6" name="Rectangle 496"/>
            <p:cNvSpPr>
              <a:spLocks noChangeArrowheads="1"/>
            </p:cNvSpPr>
            <p:nvPr/>
          </p:nvSpPr>
          <p:spPr bwMode="auto">
            <a:xfrm>
              <a:off x="3964" y="679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77" name="Line 497"/>
            <p:cNvSpPr>
              <a:spLocks noChangeShapeType="1"/>
            </p:cNvSpPr>
            <p:nvPr/>
          </p:nvSpPr>
          <p:spPr bwMode="auto">
            <a:xfrm>
              <a:off x="4047" y="574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8" name="Line 498"/>
            <p:cNvSpPr>
              <a:spLocks noChangeShapeType="1"/>
            </p:cNvSpPr>
            <p:nvPr/>
          </p:nvSpPr>
          <p:spPr bwMode="auto">
            <a:xfrm flipH="1">
              <a:off x="5265" y="574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79" name="Rectangle 499"/>
            <p:cNvSpPr>
              <a:spLocks noChangeArrowheads="1"/>
            </p:cNvSpPr>
            <p:nvPr/>
          </p:nvSpPr>
          <p:spPr bwMode="auto">
            <a:xfrm>
              <a:off x="3964" y="542"/>
              <a:ext cx="79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80" name="Line 500"/>
            <p:cNvSpPr>
              <a:spLocks noChangeShapeType="1"/>
            </p:cNvSpPr>
            <p:nvPr/>
          </p:nvSpPr>
          <p:spPr bwMode="auto">
            <a:xfrm>
              <a:off x="4047" y="574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1" name="Line 501"/>
            <p:cNvSpPr>
              <a:spLocks noChangeShapeType="1"/>
            </p:cNvSpPr>
            <p:nvPr/>
          </p:nvSpPr>
          <p:spPr bwMode="auto">
            <a:xfrm>
              <a:off x="4047" y="1542"/>
              <a:ext cx="12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2" name="Line 502"/>
            <p:cNvSpPr>
              <a:spLocks noChangeShapeType="1"/>
            </p:cNvSpPr>
            <p:nvPr/>
          </p:nvSpPr>
          <p:spPr bwMode="auto">
            <a:xfrm flipV="1">
              <a:off x="5280" y="574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3" name="Line 503"/>
            <p:cNvSpPr>
              <a:spLocks noChangeShapeType="1"/>
            </p:cNvSpPr>
            <p:nvPr/>
          </p:nvSpPr>
          <p:spPr bwMode="auto">
            <a:xfrm flipV="1">
              <a:off x="4047" y="574"/>
              <a:ext cx="1" cy="9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4" name="Freeform 504"/>
            <p:cNvSpPr>
              <a:spLocks/>
            </p:cNvSpPr>
            <p:nvPr/>
          </p:nvSpPr>
          <p:spPr bwMode="auto">
            <a:xfrm>
              <a:off x="4047" y="1105"/>
              <a:ext cx="1221" cy="432"/>
            </a:xfrm>
            <a:custGeom>
              <a:avLst/>
              <a:gdLst/>
              <a:ahLst/>
              <a:cxnLst>
                <a:cxn ang="0">
                  <a:pos x="17" y="423"/>
                </a:cxn>
                <a:cxn ang="0">
                  <a:pos x="46" y="310"/>
                </a:cxn>
                <a:cxn ang="0">
                  <a:pos x="77" y="150"/>
                </a:cxn>
                <a:cxn ang="0">
                  <a:pos x="105" y="43"/>
                </a:cxn>
                <a:cxn ang="0">
                  <a:pos x="134" y="57"/>
                </a:cxn>
                <a:cxn ang="0">
                  <a:pos x="162" y="261"/>
                </a:cxn>
                <a:cxn ang="0">
                  <a:pos x="190" y="258"/>
                </a:cxn>
                <a:cxn ang="0">
                  <a:pos x="219" y="230"/>
                </a:cxn>
                <a:cxn ang="0">
                  <a:pos x="250" y="383"/>
                </a:cxn>
                <a:cxn ang="0">
                  <a:pos x="279" y="318"/>
                </a:cxn>
                <a:cxn ang="0">
                  <a:pos x="307" y="398"/>
                </a:cxn>
                <a:cxn ang="0">
                  <a:pos x="335" y="406"/>
                </a:cxn>
                <a:cxn ang="0">
                  <a:pos x="364" y="324"/>
                </a:cxn>
                <a:cxn ang="0">
                  <a:pos x="395" y="352"/>
                </a:cxn>
                <a:cxn ang="0">
                  <a:pos x="423" y="349"/>
                </a:cxn>
                <a:cxn ang="0">
                  <a:pos x="452" y="398"/>
                </a:cxn>
                <a:cxn ang="0">
                  <a:pos x="480" y="346"/>
                </a:cxn>
                <a:cxn ang="0">
                  <a:pos x="508" y="400"/>
                </a:cxn>
                <a:cxn ang="0">
                  <a:pos x="537" y="341"/>
                </a:cxn>
                <a:cxn ang="0">
                  <a:pos x="568" y="346"/>
                </a:cxn>
                <a:cxn ang="0">
                  <a:pos x="597" y="369"/>
                </a:cxn>
                <a:cxn ang="0">
                  <a:pos x="625" y="344"/>
                </a:cxn>
                <a:cxn ang="0">
                  <a:pos x="653" y="395"/>
                </a:cxn>
                <a:cxn ang="0">
                  <a:pos x="682" y="398"/>
                </a:cxn>
                <a:cxn ang="0">
                  <a:pos x="710" y="381"/>
                </a:cxn>
                <a:cxn ang="0">
                  <a:pos x="741" y="378"/>
                </a:cxn>
                <a:cxn ang="0">
                  <a:pos x="770" y="366"/>
                </a:cxn>
                <a:cxn ang="0">
                  <a:pos x="798" y="372"/>
                </a:cxn>
                <a:cxn ang="0">
                  <a:pos x="826" y="417"/>
                </a:cxn>
                <a:cxn ang="0">
                  <a:pos x="855" y="406"/>
                </a:cxn>
                <a:cxn ang="0">
                  <a:pos x="883" y="429"/>
                </a:cxn>
                <a:cxn ang="0">
                  <a:pos x="915" y="426"/>
                </a:cxn>
                <a:cxn ang="0">
                  <a:pos x="943" y="398"/>
                </a:cxn>
                <a:cxn ang="0">
                  <a:pos x="971" y="395"/>
                </a:cxn>
                <a:cxn ang="0">
                  <a:pos x="1000" y="366"/>
                </a:cxn>
                <a:cxn ang="0">
                  <a:pos x="1028" y="383"/>
                </a:cxn>
                <a:cxn ang="0">
                  <a:pos x="1056" y="372"/>
                </a:cxn>
                <a:cxn ang="0">
                  <a:pos x="1088" y="406"/>
                </a:cxn>
                <a:cxn ang="0">
                  <a:pos x="1116" y="383"/>
                </a:cxn>
                <a:cxn ang="0">
                  <a:pos x="1144" y="420"/>
                </a:cxn>
                <a:cxn ang="0">
                  <a:pos x="1173" y="429"/>
                </a:cxn>
                <a:cxn ang="0">
                  <a:pos x="1201" y="429"/>
                </a:cxn>
              </a:cxnLst>
              <a:rect l="0" t="0" r="r" b="b"/>
              <a:pathLst>
                <a:path w="1221" h="432">
                  <a:moveTo>
                    <a:pt x="0" y="420"/>
                  </a:moveTo>
                  <a:lnTo>
                    <a:pt x="9" y="426"/>
                  </a:lnTo>
                  <a:lnTo>
                    <a:pt x="17" y="423"/>
                  </a:lnTo>
                  <a:lnTo>
                    <a:pt x="29" y="412"/>
                  </a:lnTo>
                  <a:lnTo>
                    <a:pt x="37" y="383"/>
                  </a:lnTo>
                  <a:lnTo>
                    <a:pt x="46" y="310"/>
                  </a:lnTo>
                  <a:lnTo>
                    <a:pt x="57" y="207"/>
                  </a:lnTo>
                  <a:lnTo>
                    <a:pt x="66" y="133"/>
                  </a:lnTo>
                  <a:lnTo>
                    <a:pt x="77" y="150"/>
                  </a:lnTo>
                  <a:lnTo>
                    <a:pt x="85" y="210"/>
                  </a:lnTo>
                  <a:lnTo>
                    <a:pt x="94" y="148"/>
                  </a:lnTo>
                  <a:lnTo>
                    <a:pt x="105" y="43"/>
                  </a:lnTo>
                  <a:lnTo>
                    <a:pt x="114" y="0"/>
                  </a:lnTo>
                  <a:lnTo>
                    <a:pt x="125" y="11"/>
                  </a:lnTo>
                  <a:lnTo>
                    <a:pt x="134" y="57"/>
                  </a:lnTo>
                  <a:lnTo>
                    <a:pt x="142" y="131"/>
                  </a:lnTo>
                  <a:lnTo>
                    <a:pt x="154" y="196"/>
                  </a:lnTo>
                  <a:lnTo>
                    <a:pt x="162" y="261"/>
                  </a:lnTo>
                  <a:lnTo>
                    <a:pt x="173" y="341"/>
                  </a:lnTo>
                  <a:lnTo>
                    <a:pt x="182" y="321"/>
                  </a:lnTo>
                  <a:lnTo>
                    <a:pt x="190" y="258"/>
                  </a:lnTo>
                  <a:lnTo>
                    <a:pt x="202" y="239"/>
                  </a:lnTo>
                  <a:lnTo>
                    <a:pt x="210" y="233"/>
                  </a:lnTo>
                  <a:lnTo>
                    <a:pt x="219" y="230"/>
                  </a:lnTo>
                  <a:lnTo>
                    <a:pt x="230" y="256"/>
                  </a:lnTo>
                  <a:lnTo>
                    <a:pt x="239" y="321"/>
                  </a:lnTo>
                  <a:lnTo>
                    <a:pt x="250" y="383"/>
                  </a:lnTo>
                  <a:lnTo>
                    <a:pt x="259" y="386"/>
                  </a:lnTo>
                  <a:lnTo>
                    <a:pt x="267" y="346"/>
                  </a:lnTo>
                  <a:lnTo>
                    <a:pt x="279" y="318"/>
                  </a:lnTo>
                  <a:lnTo>
                    <a:pt x="287" y="329"/>
                  </a:lnTo>
                  <a:lnTo>
                    <a:pt x="298" y="389"/>
                  </a:lnTo>
                  <a:lnTo>
                    <a:pt x="307" y="398"/>
                  </a:lnTo>
                  <a:lnTo>
                    <a:pt x="315" y="338"/>
                  </a:lnTo>
                  <a:lnTo>
                    <a:pt x="327" y="338"/>
                  </a:lnTo>
                  <a:lnTo>
                    <a:pt x="335" y="406"/>
                  </a:lnTo>
                  <a:lnTo>
                    <a:pt x="347" y="352"/>
                  </a:lnTo>
                  <a:lnTo>
                    <a:pt x="355" y="295"/>
                  </a:lnTo>
                  <a:lnTo>
                    <a:pt x="364" y="324"/>
                  </a:lnTo>
                  <a:lnTo>
                    <a:pt x="375" y="395"/>
                  </a:lnTo>
                  <a:lnTo>
                    <a:pt x="384" y="383"/>
                  </a:lnTo>
                  <a:lnTo>
                    <a:pt x="395" y="352"/>
                  </a:lnTo>
                  <a:lnTo>
                    <a:pt x="403" y="324"/>
                  </a:lnTo>
                  <a:lnTo>
                    <a:pt x="412" y="324"/>
                  </a:lnTo>
                  <a:lnTo>
                    <a:pt x="423" y="349"/>
                  </a:lnTo>
                  <a:lnTo>
                    <a:pt x="432" y="358"/>
                  </a:lnTo>
                  <a:lnTo>
                    <a:pt x="440" y="386"/>
                  </a:lnTo>
                  <a:lnTo>
                    <a:pt x="452" y="398"/>
                  </a:lnTo>
                  <a:lnTo>
                    <a:pt x="460" y="327"/>
                  </a:lnTo>
                  <a:lnTo>
                    <a:pt x="472" y="310"/>
                  </a:lnTo>
                  <a:lnTo>
                    <a:pt x="480" y="346"/>
                  </a:lnTo>
                  <a:lnTo>
                    <a:pt x="489" y="372"/>
                  </a:lnTo>
                  <a:lnTo>
                    <a:pt x="500" y="378"/>
                  </a:lnTo>
                  <a:lnTo>
                    <a:pt x="508" y="400"/>
                  </a:lnTo>
                  <a:lnTo>
                    <a:pt x="520" y="426"/>
                  </a:lnTo>
                  <a:lnTo>
                    <a:pt x="528" y="375"/>
                  </a:lnTo>
                  <a:lnTo>
                    <a:pt x="537" y="341"/>
                  </a:lnTo>
                  <a:lnTo>
                    <a:pt x="548" y="346"/>
                  </a:lnTo>
                  <a:lnTo>
                    <a:pt x="557" y="361"/>
                  </a:lnTo>
                  <a:lnTo>
                    <a:pt x="568" y="346"/>
                  </a:lnTo>
                  <a:lnTo>
                    <a:pt x="577" y="363"/>
                  </a:lnTo>
                  <a:lnTo>
                    <a:pt x="585" y="426"/>
                  </a:lnTo>
                  <a:lnTo>
                    <a:pt x="597" y="369"/>
                  </a:lnTo>
                  <a:lnTo>
                    <a:pt x="605" y="361"/>
                  </a:lnTo>
                  <a:lnTo>
                    <a:pt x="616" y="400"/>
                  </a:lnTo>
                  <a:lnTo>
                    <a:pt x="625" y="344"/>
                  </a:lnTo>
                  <a:lnTo>
                    <a:pt x="633" y="312"/>
                  </a:lnTo>
                  <a:lnTo>
                    <a:pt x="645" y="349"/>
                  </a:lnTo>
                  <a:lnTo>
                    <a:pt x="653" y="395"/>
                  </a:lnTo>
                  <a:lnTo>
                    <a:pt x="662" y="392"/>
                  </a:lnTo>
                  <a:lnTo>
                    <a:pt x="673" y="420"/>
                  </a:lnTo>
                  <a:lnTo>
                    <a:pt x="682" y="398"/>
                  </a:lnTo>
                  <a:lnTo>
                    <a:pt x="693" y="361"/>
                  </a:lnTo>
                  <a:lnTo>
                    <a:pt x="702" y="355"/>
                  </a:lnTo>
                  <a:lnTo>
                    <a:pt x="710" y="381"/>
                  </a:lnTo>
                  <a:lnTo>
                    <a:pt x="721" y="426"/>
                  </a:lnTo>
                  <a:lnTo>
                    <a:pt x="730" y="392"/>
                  </a:lnTo>
                  <a:lnTo>
                    <a:pt x="741" y="378"/>
                  </a:lnTo>
                  <a:lnTo>
                    <a:pt x="750" y="398"/>
                  </a:lnTo>
                  <a:lnTo>
                    <a:pt x="758" y="378"/>
                  </a:lnTo>
                  <a:lnTo>
                    <a:pt x="770" y="366"/>
                  </a:lnTo>
                  <a:lnTo>
                    <a:pt x="778" y="395"/>
                  </a:lnTo>
                  <a:lnTo>
                    <a:pt x="790" y="398"/>
                  </a:lnTo>
                  <a:lnTo>
                    <a:pt x="798" y="372"/>
                  </a:lnTo>
                  <a:lnTo>
                    <a:pt x="807" y="372"/>
                  </a:lnTo>
                  <a:lnTo>
                    <a:pt x="818" y="389"/>
                  </a:lnTo>
                  <a:lnTo>
                    <a:pt x="826" y="417"/>
                  </a:lnTo>
                  <a:lnTo>
                    <a:pt x="835" y="409"/>
                  </a:lnTo>
                  <a:lnTo>
                    <a:pt x="846" y="398"/>
                  </a:lnTo>
                  <a:lnTo>
                    <a:pt x="855" y="406"/>
                  </a:lnTo>
                  <a:lnTo>
                    <a:pt x="866" y="412"/>
                  </a:lnTo>
                  <a:lnTo>
                    <a:pt x="875" y="415"/>
                  </a:lnTo>
                  <a:lnTo>
                    <a:pt x="883" y="429"/>
                  </a:lnTo>
                  <a:lnTo>
                    <a:pt x="895" y="415"/>
                  </a:lnTo>
                  <a:lnTo>
                    <a:pt x="903" y="409"/>
                  </a:lnTo>
                  <a:lnTo>
                    <a:pt x="915" y="426"/>
                  </a:lnTo>
                  <a:lnTo>
                    <a:pt x="923" y="417"/>
                  </a:lnTo>
                  <a:lnTo>
                    <a:pt x="932" y="395"/>
                  </a:lnTo>
                  <a:lnTo>
                    <a:pt x="943" y="398"/>
                  </a:lnTo>
                  <a:lnTo>
                    <a:pt x="951" y="412"/>
                  </a:lnTo>
                  <a:lnTo>
                    <a:pt x="963" y="403"/>
                  </a:lnTo>
                  <a:lnTo>
                    <a:pt x="971" y="395"/>
                  </a:lnTo>
                  <a:lnTo>
                    <a:pt x="980" y="386"/>
                  </a:lnTo>
                  <a:lnTo>
                    <a:pt x="991" y="369"/>
                  </a:lnTo>
                  <a:lnTo>
                    <a:pt x="1000" y="366"/>
                  </a:lnTo>
                  <a:lnTo>
                    <a:pt x="1011" y="383"/>
                  </a:lnTo>
                  <a:lnTo>
                    <a:pt x="1020" y="389"/>
                  </a:lnTo>
                  <a:lnTo>
                    <a:pt x="1028" y="383"/>
                  </a:lnTo>
                  <a:lnTo>
                    <a:pt x="1039" y="392"/>
                  </a:lnTo>
                  <a:lnTo>
                    <a:pt x="1048" y="386"/>
                  </a:lnTo>
                  <a:lnTo>
                    <a:pt x="1056" y="372"/>
                  </a:lnTo>
                  <a:lnTo>
                    <a:pt x="1068" y="375"/>
                  </a:lnTo>
                  <a:lnTo>
                    <a:pt x="1076" y="392"/>
                  </a:lnTo>
                  <a:lnTo>
                    <a:pt x="1088" y="406"/>
                  </a:lnTo>
                  <a:lnTo>
                    <a:pt x="1096" y="400"/>
                  </a:lnTo>
                  <a:lnTo>
                    <a:pt x="1105" y="386"/>
                  </a:lnTo>
                  <a:lnTo>
                    <a:pt x="1116" y="383"/>
                  </a:lnTo>
                  <a:lnTo>
                    <a:pt x="1125" y="398"/>
                  </a:lnTo>
                  <a:lnTo>
                    <a:pt x="1136" y="412"/>
                  </a:lnTo>
                  <a:lnTo>
                    <a:pt x="1144" y="420"/>
                  </a:lnTo>
                  <a:lnTo>
                    <a:pt x="1153" y="420"/>
                  </a:lnTo>
                  <a:lnTo>
                    <a:pt x="1164" y="423"/>
                  </a:lnTo>
                  <a:lnTo>
                    <a:pt x="1173" y="429"/>
                  </a:lnTo>
                  <a:lnTo>
                    <a:pt x="1184" y="429"/>
                  </a:lnTo>
                  <a:lnTo>
                    <a:pt x="1193" y="429"/>
                  </a:lnTo>
                  <a:lnTo>
                    <a:pt x="1201" y="429"/>
                  </a:lnTo>
                  <a:lnTo>
                    <a:pt x="1213" y="432"/>
                  </a:lnTo>
                  <a:lnTo>
                    <a:pt x="1221" y="432"/>
                  </a:lnTo>
                </a:path>
              </a:pathLst>
            </a:cu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5" name="Line 505"/>
            <p:cNvSpPr>
              <a:spLocks noChangeShapeType="1"/>
            </p:cNvSpPr>
            <p:nvPr/>
          </p:nvSpPr>
          <p:spPr bwMode="auto">
            <a:xfrm>
              <a:off x="5268" y="1537"/>
              <a:ext cx="12" cy="1"/>
            </a:xfrm>
            <a:prstGeom prst="line">
              <a:avLst/>
            </a:prstGeom>
            <a:noFill/>
            <a:ln w="6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 b="1"/>
            </a:p>
          </p:txBody>
        </p:sp>
        <p:sp>
          <p:nvSpPr>
            <p:cNvPr id="123386" name="Rectangle 506"/>
            <p:cNvSpPr>
              <a:spLocks noChangeArrowheads="1"/>
            </p:cNvSpPr>
            <p:nvPr/>
          </p:nvSpPr>
          <p:spPr bwMode="auto">
            <a:xfrm>
              <a:off x="4502" y="1632"/>
              <a:ext cx="466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87" name="Rectangle 507"/>
            <p:cNvSpPr>
              <a:spLocks noChangeArrowheads="1"/>
            </p:cNvSpPr>
            <p:nvPr/>
          </p:nvSpPr>
          <p:spPr bwMode="auto">
            <a:xfrm>
              <a:off x="4459" y="480"/>
              <a:ext cx="605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amplitude spectrum</a:t>
              </a:r>
              <a:endPara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09" name="Straight Connector 508"/>
          <p:cNvCxnSpPr/>
          <p:nvPr/>
        </p:nvCxnSpPr>
        <p:spPr bwMode="auto">
          <a:xfrm rot="5400000">
            <a:off x="1581744" y="4418806"/>
            <a:ext cx="32004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4" name="Straight Connector 513"/>
          <p:cNvCxnSpPr/>
          <p:nvPr/>
        </p:nvCxnSpPr>
        <p:spPr bwMode="auto">
          <a:xfrm rot="5400000">
            <a:off x="2099894" y="4418806"/>
            <a:ext cx="32004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5" name="Straight Connector 514"/>
          <p:cNvCxnSpPr/>
          <p:nvPr/>
        </p:nvCxnSpPr>
        <p:spPr bwMode="auto">
          <a:xfrm rot="5400000">
            <a:off x="4114006" y="4417206"/>
            <a:ext cx="32004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8" name="Straight Arrow Connector 517"/>
          <p:cNvCxnSpPr/>
          <p:nvPr/>
        </p:nvCxnSpPr>
        <p:spPr bwMode="auto">
          <a:xfrm rot="16200000" flipH="1">
            <a:off x="2514600" y="2133600"/>
            <a:ext cx="7620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0" name="Straight Arrow Connector 519"/>
          <p:cNvCxnSpPr/>
          <p:nvPr/>
        </p:nvCxnSpPr>
        <p:spPr bwMode="auto">
          <a:xfrm rot="5400000">
            <a:off x="3506394" y="2628900"/>
            <a:ext cx="3802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3" name="Straight Arrow Connector 522"/>
          <p:cNvCxnSpPr/>
          <p:nvPr/>
        </p:nvCxnSpPr>
        <p:spPr bwMode="auto">
          <a:xfrm rot="5400000">
            <a:off x="5686522" y="2162078"/>
            <a:ext cx="666556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51" name="egg.wav">
            <a:hlinkClick r:id="" action="ppaction://media"/>
          </p:cNvPr>
          <p:cNvPicPr>
            <a:picLocks noRot="1" noChangeAspect="1"/>
          </p:cNvPicPr>
          <p:nvPr>
            <a:wavAudioFile r:embed="rId1" name="egg.wav"/>
          </p:nvPr>
        </p:nvPicPr>
        <p:blipFill>
          <a:blip r:embed="rId4" cstate="print"/>
          <a:stretch>
            <a:fillRect/>
          </a:stretch>
        </p:blipFill>
        <p:spPr>
          <a:xfrm>
            <a:off x="7086600" y="5715000"/>
            <a:ext cx="304800" cy="304800"/>
          </a:xfrm>
          <a:prstGeom prst="rect">
            <a:avLst/>
          </a:prstGeom>
        </p:spPr>
      </p:pic>
      <p:sp>
        <p:nvSpPr>
          <p:cNvPr id="249" name="TextBox 248"/>
          <p:cNvSpPr txBox="1"/>
          <p:nvPr/>
        </p:nvSpPr>
        <p:spPr>
          <a:xfrm>
            <a:off x="6997700" y="3124200"/>
            <a:ext cx="1469954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blue = quiet</a:t>
            </a:r>
          </a:p>
          <a:p>
            <a:r>
              <a:rPr lang="en-US" dirty="0" smtClean="0"/>
              <a:t>red = loud</a:t>
            </a:r>
          </a:p>
        </p:txBody>
      </p:sp>
      <p:sp>
        <p:nvSpPr>
          <p:cNvPr id="250" name="Date Placeholder 2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1" fill="hold"/>
                                        <p:tgtEl>
                                          <p:spTgt spid="2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of the Spectrogram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Divide the signal into a set of frames, typically about </a:t>
            </a:r>
            <a:r>
              <a:rPr lang="en-US" sz="2000" dirty="0" smtClean="0"/>
              <a:t>20-50ms </a:t>
            </a:r>
            <a:r>
              <a:rPr lang="en-US" sz="2000" dirty="0" smtClean="0"/>
              <a:t>long.</a:t>
            </a:r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Compute </a:t>
            </a:r>
            <a:r>
              <a:rPr lang="en-US" sz="2000" dirty="0" smtClean="0"/>
              <a:t>the </a:t>
            </a:r>
            <a:r>
              <a:rPr lang="en-US" sz="2000" dirty="0" smtClean="0"/>
              <a:t>amplitude spectrum of </a:t>
            </a:r>
            <a:r>
              <a:rPr lang="en-US" sz="2000" dirty="0" smtClean="0"/>
              <a:t>each frame.</a:t>
            </a:r>
            <a:endParaRPr lang="en-US" sz="2000" dirty="0" smtClean="0">
              <a:solidFill>
                <a:schemeClr val="accent2"/>
              </a:solidFill>
            </a:endParaRPr>
          </a:p>
          <a:p>
            <a:r>
              <a:rPr lang="en-US" sz="2000" dirty="0" smtClean="0"/>
              <a:t>This </a:t>
            </a:r>
            <a:r>
              <a:rPr lang="en-US" sz="2000" dirty="0" smtClean="0"/>
              <a:t>gives you a two dimensional array of real numbers, indexed by frame number and frequency index.</a:t>
            </a:r>
          </a:p>
          <a:p>
            <a:r>
              <a:rPr lang="en-US" sz="2000" dirty="0" smtClean="0"/>
              <a:t>Plot this as an image.</a:t>
            </a:r>
          </a:p>
          <a:p>
            <a:pPr lvl="1"/>
            <a:r>
              <a:rPr lang="en-US" sz="1800" dirty="0" smtClean="0"/>
              <a:t>It is generally more informative to plot the logarithm of the amplitude, as this compresses large amplitudes allowing the smaller details to show up.</a:t>
            </a:r>
          </a:p>
          <a:p>
            <a:pPr lvl="1"/>
            <a:r>
              <a:rPr lang="en-US" sz="1800" dirty="0" smtClean="0"/>
              <a:t>To avoid problems at zero, apply a small positive floor to the values (i.e. replace each amplitude by P if it is smaller than P, where P is small).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19200" y="1981200"/>
            <a:ext cx="6934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4478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1336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8194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5052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1910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8768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5626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2484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9342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620000" y="18288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2133600" y="2209800"/>
            <a:ext cx="68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058511" y="2221468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</a:t>
            </a:r>
            <a:endParaRPr lang="en-US" dirty="0" smtClean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Spectrogram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3984" name="Rectangle 80"/>
          <p:cNvSpPr>
            <a:spLocks noChangeArrowheads="1"/>
          </p:cNvSpPr>
          <p:nvPr/>
        </p:nvSpPr>
        <p:spPr bwMode="auto">
          <a:xfrm>
            <a:off x="1468570" y="1390650"/>
            <a:ext cx="2175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spectrogram of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“she”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" name="Group 137"/>
          <p:cNvGrpSpPr/>
          <p:nvPr/>
        </p:nvGrpSpPr>
        <p:grpSpPr>
          <a:xfrm>
            <a:off x="152400" y="1725613"/>
            <a:ext cx="4173358" cy="3714750"/>
            <a:chOff x="152400" y="1725613"/>
            <a:chExt cx="4173358" cy="3714750"/>
          </a:xfrm>
        </p:grpSpPr>
        <p:sp>
          <p:nvSpPr>
            <p:cNvPr id="123981" name="Rectangle 77"/>
            <p:cNvSpPr>
              <a:spLocks noChangeArrowheads="1"/>
            </p:cNvSpPr>
            <p:nvPr/>
          </p:nvSpPr>
          <p:spPr bwMode="auto">
            <a:xfrm>
              <a:off x="836432" y="1744663"/>
              <a:ext cx="3487738" cy="3248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2" name="Rectangle 78"/>
            <p:cNvSpPr>
              <a:spLocks noChangeArrowheads="1"/>
            </p:cNvSpPr>
            <p:nvPr/>
          </p:nvSpPr>
          <p:spPr bwMode="auto">
            <a:xfrm>
              <a:off x="836432" y="1744663"/>
              <a:ext cx="3487738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3983" name="Picture 7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6432" y="1744663"/>
              <a:ext cx="3487738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985" name="Rectangle 81"/>
            <p:cNvSpPr>
              <a:spLocks noChangeArrowheads="1"/>
            </p:cNvSpPr>
            <p:nvPr/>
          </p:nvSpPr>
          <p:spPr bwMode="auto">
            <a:xfrm>
              <a:off x="2158820" y="5192713"/>
              <a:ext cx="9080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frame number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986" name="Rectangle 82"/>
            <p:cNvSpPr>
              <a:spLocks noChangeArrowheads="1"/>
            </p:cNvSpPr>
            <p:nvPr/>
          </p:nvSpPr>
          <p:spPr bwMode="auto">
            <a:xfrm rot="16200000">
              <a:off x="-210344" y="3295650"/>
              <a:ext cx="97313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987" name="Line 83"/>
            <p:cNvSpPr>
              <a:spLocks noChangeShapeType="1"/>
            </p:cNvSpPr>
            <p:nvPr/>
          </p:nvSpPr>
          <p:spPr bwMode="auto">
            <a:xfrm>
              <a:off x="836432" y="1744663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8" name="Line 84"/>
            <p:cNvSpPr>
              <a:spLocks noChangeShapeType="1"/>
            </p:cNvSpPr>
            <p:nvPr/>
          </p:nvSpPr>
          <p:spPr bwMode="auto">
            <a:xfrm>
              <a:off x="836432" y="4992688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9" name="Line 85"/>
            <p:cNvSpPr>
              <a:spLocks noChangeShapeType="1"/>
            </p:cNvSpPr>
            <p:nvPr/>
          </p:nvSpPr>
          <p:spPr bwMode="auto">
            <a:xfrm flipV="1">
              <a:off x="432417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0" name="Line 86"/>
            <p:cNvSpPr>
              <a:spLocks noChangeShapeType="1"/>
            </p:cNvSpPr>
            <p:nvPr/>
          </p:nvSpPr>
          <p:spPr bwMode="auto">
            <a:xfrm flipV="1">
              <a:off x="836432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1" name="Line 87"/>
            <p:cNvSpPr>
              <a:spLocks noChangeShapeType="1"/>
            </p:cNvSpPr>
            <p:nvPr/>
          </p:nvSpPr>
          <p:spPr bwMode="auto">
            <a:xfrm>
              <a:off x="836432" y="4992688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2" name="Line 88"/>
            <p:cNvSpPr>
              <a:spLocks noChangeShapeType="1"/>
            </p:cNvSpPr>
            <p:nvPr/>
          </p:nvSpPr>
          <p:spPr bwMode="auto">
            <a:xfrm flipV="1">
              <a:off x="836432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3" name="Line 89"/>
            <p:cNvSpPr>
              <a:spLocks noChangeShapeType="1"/>
            </p:cNvSpPr>
            <p:nvPr/>
          </p:nvSpPr>
          <p:spPr bwMode="auto">
            <a:xfrm flipV="1">
              <a:off x="1233307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4" name="Line 90"/>
            <p:cNvSpPr>
              <a:spLocks noChangeShapeType="1"/>
            </p:cNvSpPr>
            <p:nvPr/>
          </p:nvSpPr>
          <p:spPr bwMode="auto">
            <a:xfrm>
              <a:off x="1233307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5" name="Rectangle 91"/>
            <p:cNvSpPr>
              <a:spLocks noChangeArrowheads="1"/>
            </p:cNvSpPr>
            <p:nvPr/>
          </p:nvSpPr>
          <p:spPr bwMode="auto">
            <a:xfrm>
              <a:off x="1192032" y="5021263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996" name="Line 92"/>
            <p:cNvSpPr>
              <a:spLocks noChangeShapeType="1"/>
            </p:cNvSpPr>
            <p:nvPr/>
          </p:nvSpPr>
          <p:spPr bwMode="auto">
            <a:xfrm flipV="1">
              <a:off x="1679395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7" name="Line 93"/>
            <p:cNvSpPr>
              <a:spLocks noChangeShapeType="1"/>
            </p:cNvSpPr>
            <p:nvPr/>
          </p:nvSpPr>
          <p:spPr bwMode="auto">
            <a:xfrm>
              <a:off x="1679395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8" name="Rectangle 94"/>
            <p:cNvSpPr>
              <a:spLocks noChangeArrowheads="1"/>
            </p:cNvSpPr>
            <p:nvPr/>
          </p:nvSpPr>
          <p:spPr bwMode="auto">
            <a:xfrm>
              <a:off x="1614307" y="5021263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999" name="Line 95"/>
            <p:cNvSpPr>
              <a:spLocks noChangeShapeType="1"/>
            </p:cNvSpPr>
            <p:nvPr/>
          </p:nvSpPr>
          <p:spPr bwMode="auto">
            <a:xfrm flipV="1">
              <a:off x="2125482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0" name="Line 96"/>
            <p:cNvSpPr>
              <a:spLocks noChangeShapeType="1"/>
            </p:cNvSpPr>
            <p:nvPr/>
          </p:nvSpPr>
          <p:spPr bwMode="auto">
            <a:xfrm>
              <a:off x="2125482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1" name="Rectangle 97"/>
            <p:cNvSpPr>
              <a:spLocks noChangeArrowheads="1"/>
            </p:cNvSpPr>
            <p:nvPr/>
          </p:nvSpPr>
          <p:spPr bwMode="auto">
            <a:xfrm>
              <a:off x="2060395" y="5021263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02" name="Line 98"/>
            <p:cNvSpPr>
              <a:spLocks noChangeShapeType="1"/>
            </p:cNvSpPr>
            <p:nvPr/>
          </p:nvSpPr>
          <p:spPr bwMode="auto">
            <a:xfrm flipV="1">
              <a:off x="2579507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3" name="Line 99"/>
            <p:cNvSpPr>
              <a:spLocks noChangeShapeType="1"/>
            </p:cNvSpPr>
            <p:nvPr/>
          </p:nvSpPr>
          <p:spPr bwMode="auto">
            <a:xfrm>
              <a:off x="2579507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4" name="Rectangle 100"/>
            <p:cNvSpPr>
              <a:spLocks noChangeArrowheads="1"/>
            </p:cNvSpPr>
            <p:nvPr/>
          </p:nvSpPr>
          <p:spPr bwMode="auto">
            <a:xfrm>
              <a:off x="2498545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05" name="Line 101"/>
            <p:cNvSpPr>
              <a:spLocks noChangeShapeType="1"/>
            </p:cNvSpPr>
            <p:nvPr/>
          </p:nvSpPr>
          <p:spPr bwMode="auto">
            <a:xfrm flipV="1">
              <a:off x="3025595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6" name="Line 102"/>
            <p:cNvSpPr>
              <a:spLocks noChangeShapeType="1"/>
            </p:cNvSpPr>
            <p:nvPr/>
          </p:nvSpPr>
          <p:spPr bwMode="auto">
            <a:xfrm>
              <a:off x="3025595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7" name="Rectangle 103"/>
            <p:cNvSpPr>
              <a:spLocks noChangeArrowheads="1"/>
            </p:cNvSpPr>
            <p:nvPr/>
          </p:nvSpPr>
          <p:spPr bwMode="auto">
            <a:xfrm>
              <a:off x="2944632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08" name="Line 104"/>
            <p:cNvSpPr>
              <a:spLocks noChangeShapeType="1"/>
            </p:cNvSpPr>
            <p:nvPr/>
          </p:nvSpPr>
          <p:spPr bwMode="auto">
            <a:xfrm flipV="1">
              <a:off x="3473270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9" name="Line 105"/>
            <p:cNvSpPr>
              <a:spLocks noChangeShapeType="1"/>
            </p:cNvSpPr>
            <p:nvPr/>
          </p:nvSpPr>
          <p:spPr bwMode="auto">
            <a:xfrm>
              <a:off x="3473270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0" name="Rectangle 106"/>
            <p:cNvSpPr>
              <a:spLocks noChangeArrowheads="1"/>
            </p:cNvSpPr>
            <p:nvPr/>
          </p:nvSpPr>
          <p:spPr bwMode="auto">
            <a:xfrm>
              <a:off x="3390720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11" name="Line 107"/>
            <p:cNvSpPr>
              <a:spLocks noChangeShapeType="1"/>
            </p:cNvSpPr>
            <p:nvPr/>
          </p:nvSpPr>
          <p:spPr bwMode="auto">
            <a:xfrm flipV="1">
              <a:off x="3919357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2" name="Line 108"/>
            <p:cNvSpPr>
              <a:spLocks noChangeShapeType="1"/>
            </p:cNvSpPr>
            <p:nvPr/>
          </p:nvSpPr>
          <p:spPr bwMode="auto">
            <a:xfrm>
              <a:off x="3919357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3" name="Rectangle 109"/>
            <p:cNvSpPr>
              <a:spLocks noChangeArrowheads="1"/>
            </p:cNvSpPr>
            <p:nvPr/>
          </p:nvSpPr>
          <p:spPr bwMode="auto">
            <a:xfrm>
              <a:off x="3836807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14" name="Line 110"/>
            <p:cNvSpPr>
              <a:spLocks noChangeShapeType="1"/>
            </p:cNvSpPr>
            <p:nvPr/>
          </p:nvSpPr>
          <p:spPr bwMode="auto">
            <a:xfrm>
              <a:off x="836432" y="49736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5" name="Line 111"/>
            <p:cNvSpPr>
              <a:spLocks noChangeShapeType="1"/>
            </p:cNvSpPr>
            <p:nvPr/>
          </p:nvSpPr>
          <p:spPr bwMode="auto">
            <a:xfrm flipH="1">
              <a:off x="4284482" y="49736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6" name="Rectangle 112"/>
            <p:cNvSpPr>
              <a:spLocks noChangeArrowheads="1"/>
            </p:cNvSpPr>
            <p:nvPr/>
          </p:nvSpPr>
          <p:spPr bwMode="auto">
            <a:xfrm>
              <a:off x="642143" y="4868863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17" name="Line 113"/>
            <p:cNvSpPr>
              <a:spLocks noChangeShapeType="1"/>
            </p:cNvSpPr>
            <p:nvPr/>
          </p:nvSpPr>
          <p:spPr bwMode="auto">
            <a:xfrm>
              <a:off x="836432" y="45831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8" name="Line 114"/>
            <p:cNvSpPr>
              <a:spLocks noChangeShapeType="1"/>
            </p:cNvSpPr>
            <p:nvPr/>
          </p:nvSpPr>
          <p:spPr bwMode="auto">
            <a:xfrm flipH="1">
              <a:off x="4284482" y="45831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9" name="Rectangle 115"/>
            <p:cNvSpPr>
              <a:spLocks noChangeArrowheads="1"/>
            </p:cNvSpPr>
            <p:nvPr/>
          </p:nvSpPr>
          <p:spPr bwMode="auto">
            <a:xfrm>
              <a:off x="480218" y="4478338"/>
              <a:ext cx="292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20" name="Line 116"/>
            <p:cNvSpPr>
              <a:spLocks noChangeShapeType="1"/>
            </p:cNvSpPr>
            <p:nvPr/>
          </p:nvSpPr>
          <p:spPr bwMode="auto">
            <a:xfrm>
              <a:off x="836432" y="41925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1" name="Line 117"/>
            <p:cNvSpPr>
              <a:spLocks noChangeShapeType="1"/>
            </p:cNvSpPr>
            <p:nvPr/>
          </p:nvSpPr>
          <p:spPr bwMode="auto">
            <a:xfrm flipH="1">
              <a:off x="4284482" y="41925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2" name="Rectangle 118"/>
            <p:cNvSpPr>
              <a:spLocks noChangeArrowheads="1"/>
            </p:cNvSpPr>
            <p:nvPr/>
          </p:nvSpPr>
          <p:spPr bwMode="auto">
            <a:xfrm>
              <a:off x="423068" y="4087813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23" name="Line 119"/>
            <p:cNvSpPr>
              <a:spLocks noChangeShapeType="1"/>
            </p:cNvSpPr>
            <p:nvPr/>
          </p:nvSpPr>
          <p:spPr bwMode="auto">
            <a:xfrm>
              <a:off x="836432" y="37925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4" name="Line 120"/>
            <p:cNvSpPr>
              <a:spLocks noChangeShapeType="1"/>
            </p:cNvSpPr>
            <p:nvPr/>
          </p:nvSpPr>
          <p:spPr bwMode="auto">
            <a:xfrm flipH="1">
              <a:off x="4284482" y="37925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5" name="Rectangle 121"/>
            <p:cNvSpPr>
              <a:spLocks noChangeArrowheads="1"/>
            </p:cNvSpPr>
            <p:nvPr/>
          </p:nvSpPr>
          <p:spPr bwMode="auto">
            <a:xfrm>
              <a:off x="423068" y="3687763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26" name="Line 122"/>
            <p:cNvSpPr>
              <a:spLocks noChangeShapeType="1"/>
            </p:cNvSpPr>
            <p:nvPr/>
          </p:nvSpPr>
          <p:spPr bwMode="auto">
            <a:xfrm>
              <a:off x="836432" y="34020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7" name="Line 123"/>
            <p:cNvSpPr>
              <a:spLocks noChangeShapeType="1"/>
            </p:cNvSpPr>
            <p:nvPr/>
          </p:nvSpPr>
          <p:spPr bwMode="auto">
            <a:xfrm flipH="1">
              <a:off x="4284482" y="34020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8" name="Rectangle 124"/>
            <p:cNvSpPr>
              <a:spLocks noChangeArrowheads="1"/>
            </p:cNvSpPr>
            <p:nvPr/>
          </p:nvSpPr>
          <p:spPr bwMode="auto">
            <a:xfrm>
              <a:off x="399256" y="3297238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29" name="Line 125"/>
            <p:cNvSpPr>
              <a:spLocks noChangeShapeType="1"/>
            </p:cNvSpPr>
            <p:nvPr/>
          </p:nvSpPr>
          <p:spPr bwMode="auto">
            <a:xfrm>
              <a:off x="836432" y="30114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0" name="Line 126"/>
            <p:cNvSpPr>
              <a:spLocks noChangeShapeType="1"/>
            </p:cNvSpPr>
            <p:nvPr/>
          </p:nvSpPr>
          <p:spPr bwMode="auto">
            <a:xfrm flipH="1">
              <a:off x="4284482" y="30114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1" name="Rectangle 127"/>
            <p:cNvSpPr>
              <a:spLocks noChangeArrowheads="1"/>
            </p:cNvSpPr>
            <p:nvPr/>
          </p:nvSpPr>
          <p:spPr bwMode="auto">
            <a:xfrm>
              <a:off x="399256" y="290671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32" name="Line 128"/>
            <p:cNvSpPr>
              <a:spLocks noChangeShapeType="1"/>
            </p:cNvSpPr>
            <p:nvPr/>
          </p:nvSpPr>
          <p:spPr bwMode="auto">
            <a:xfrm>
              <a:off x="836432" y="26114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3" name="Line 129"/>
            <p:cNvSpPr>
              <a:spLocks noChangeShapeType="1"/>
            </p:cNvSpPr>
            <p:nvPr/>
          </p:nvSpPr>
          <p:spPr bwMode="auto">
            <a:xfrm flipH="1">
              <a:off x="4284482" y="26114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4" name="Rectangle 130"/>
            <p:cNvSpPr>
              <a:spLocks noChangeArrowheads="1"/>
            </p:cNvSpPr>
            <p:nvPr/>
          </p:nvSpPr>
          <p:spPr bwMode="auto">
            <a:xfrm>
              <a:off x="399256" y="250666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35" name="Line 131"/>
            <p:cNvSpPr>
              <a:spLocks noChangeShapeType="1"/>
            </p:cNvSpPr>
            <p:nvPr/>
          </p:nvSpPr>
          <p:spPr bwMode="auto">
            <a:xfrm>
              <a:off x="836432" y="22209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6" name="Line 132"/>
            <p:cNvSpPr>
              <a:spLocks noChangeShapeType="1"/>
            </p:cNvSpPr>
            <p:nvPr/>
          </p:nvSpPr>
          <p:spPr bwMode="auto">
            <a:xfrm flipH="1">
              <a:off x="4284482" y="22209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7" name="Rectangle 133"/>
            <p:cNvSpPr>
              <a:spLocks noChangeArrowheads="1"/>
            </p:cNvSpPr>
            <p:nvPr/>
          </p:nvSpPr>
          <p:spPr bwMode="auto">
            <a:xfrm>
              <a:off x="399256" y="2116138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38" name="Line 134"/>
            <p:cNvSpPr>
              <a:spLocks noChangeShapeType="1"/>
            </p:cNvSpPr>
            <p:nvPr/>
          </p:nvSpPr>
          <p:spPr bwMode="auto">
            <a:xfrm>
              <a:off x="836432" y="18303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9" name="Line 135"/>
            <p:cNvSpPr>
              <a:spLocks noChangeShapeType="1"/>
            </p:cNvSpPr>
            <p:nvPr/>
          </p:nvSpPr>
          <p:spPr bwMode="auto">
            <a:xfrm flipH="1">
              <a:off x="4284482" y="18303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0" name="Rectangle 136"/>
            <p:cNvSpPr>
              <a:spLocks noChangeArrowheads="1"/>
            </p:cNvSpPr>
            <p:nvPr/>
          </p:nvSpPr>
          <p:spPr bwMode="auto">
            <a:xfrm>
              <a:off x="399256" y="172561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41" name="Line 137"/>
            <p:cNvSpPr>
              <a:spLocks noChangeShapeType="1"/>
            </p:cNvSpPr>
            <p:nvPr/>
          </p:nvSpPr>
          <p:spPr bwMode="auto">
            <a:xfrm>
              <a:off x="836432" y="1744663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2" name="Line 138"/>
            <p:cNvSpPr>
              <a:spLocks noChangeShapeType="1"/>
            </p:cNvSpPr>
            <p:nvPr/>
          </p:nvSpPr>
          <p:spPr bwMode="auto">
            <a:xfrm>
              <a:off x="836432" y="4992688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3" name="Line 139"/>
            <p:cNvSpPr>
              <a:spLocks noChangeShapeType="1"/>
            </p:cNvSpPr>
            <p:nvPr/>
          </p:nvSpPr>
          <p:spPr bwMode="auto">
            <a:xfrm flipV="1">
              <a:off x="432417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052" name="Rectangle 148"/>
          <p:cNvSpPr>
            <a:spLocks noChangeArrowheads="1"/>
          </p:cNvSpPr>
          <p:nvPr/>
        </p:nvSpPr>
        <p:spPr bwMode="auto">
          <a:xfrm>
            <a:off x="5686425" y="1437501"/>
            <a:ext cx="303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can you guess what word this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is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4" name="Group 138"/>
          <p:cNvGrpSpPr/>
          <p:nvPr/>
        </p:nvGrpSpPr>
        <p:grpSpPr>
          <a:xfrm>
            <a:off x="4648200" y="1725613"/>
            <a:ext cx="4262310" cy="3714750"/>
            <a:chOff x="4648200" y="1725613"/>
            <a:chExt cx="4262310" cy="3714750"/>
          </a:xfrm>
        </p:grpSpPr>
        <p:sp>
          <p:nvSpPr>
            <p:cNvPr id="124049" name="Rectangle 145"/>
            <p:cNvSpPr>
              <a:spLocks noChangeArrowheads="1"/>
            </p:cNvSpPr>
            <p:nvPr/>
          </p:nvSpPr>
          <p:spPr bwMode="auto">
            <a:xfrm>
              <a:off x="5341810" y="1744663"/>
              <a:ext cx="3479800" cy="3248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0" name="Rectangle 146"/>
            <p:cNvSpPr>
              <a:spLocks noChangeArrowheads="1"/>
            </p:cNvSpPr>
            <p:nvPr/>
          </p:nvSpPr>
          <p:spPr bwMode="auto">
            <a:xfrm>
              <a:off x="5341810" y="1744663"/>
              <a:ext cx="3479800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4051" name="Picture 14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41810" y="1744663"/>
              <a:ext cx="3487738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4053" name="Rectangle 149"/>
            <p:cNvSpPr>
              <a:spLocks noChangeArrowheads="1"/>
            </p:cNvSpPr>
            <p:nvPr/>
          </p:nvSpPr>
          <p:spPr bwMode="auto">
            <a:xfrm>
              <a:off x="6664198" y="5192713"/>
              <a:ext cx="9080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frame number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54" name="Rectangle 150"/>
            <p:cNvSpPr>
              <a:spLocks noChangeArrowheads="1"/>
            </p:cNvSpPr>
            <p:nvPr/>
          </p:nvSpPr>
          <p:spPr bwMode="auto">
            <a:xfrm rot="16200000">
              <a:off x="4285456" y="3294063"/>
              <a:ext cx="97313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55" name="Line 151"/>
            <p:cNvSpPr>
              <a:spLocks noChangeShapeType="1"/>
            </p:cNvSpPr>
            <p:nvPr/>
          </p:nvSpPr>
          <p:spPr bwMode="auto">
            <a:xfrm>
              <a:off x="5341810" y="1744663"/>
              <a:ext cx="3479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6" name="Line 152"/>
            <p:cNvSpPr>
              <a:spLocks noChangeShapeType="1"/>
            </p:cNvSpPr>
            <p:nvPr/>
          </p:nvSpPr>
          <p:spPr bwMode="auto">
            <a:xfrm>
              <a:off x="5341810" y="4992688"/>
              <a:ext cx="3479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7" name="Line 153"/>
            <p:cNvSpPr>
              <a:spLocks noChangeShapeType="1"/>
            </p:cNvSpPr>
            <p:nvPr/>
          </p:nvSpPr>
          <p:spPr bwMode="auto">
            <a:xfrm flipV="1">
              <a:off x="882161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8" name="Line 154"/>
            <p:cNvSpPr>
              <a:spLocks noChangeShapeType="1"/>
            </p:cNvSpPr>
            <p:nvPr/>
          </p:nvSpPr>
          <p:spPr bwMode="auto">
            <a:xfrm flipV="1">
              <a:off x="534181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9" name="Line 155"/>
            <p:cNvSpPr>
              <a:spLocks noChangeShapeType="1"/>
            </p:cNvSpPr>
            <p:nvPr/>
          </p:nvSpPr>
          <p:spPr bwMode="auto">
            <a:xfrm>
              <a:off x="5341810" y="4992688"/>
              <a:ext cx="3479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0" name="Line 156"/>
            <p:cNvSpPr>
              <a:spLocks noChangeShapeType="1"/>
            </p:cNvSpPr>
            <p:nvPr/>
          </p:nvSpPr>
          <p:spPr bwMode="auto">
            <a:xfrm flipV="1">
              <a:off x="534181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1" name="Line 157"/>
            <p:cNvSpPr>
              <a:spLocks noChangeShapeType="1"/>
            </p:cNvSpPr>
            <p:nvPr/>
          </p:nvSpPr>
          <p:spPr bwMode="auto">
            <a:xfrm flipV="1">
              <a:off x="5787898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2" name="Line 158"/>
            <p:cNvSpPr>
              <a:spLocks noChangeShapeType="1"/>
            </p:cNvSpPr>
            <p:nvPr/>
          </p:nvSpPr>
          <p:spPr bwMode="auto">
            <a:xfrm>
              <a:off x="5787898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3" name="Rectangle 159"/>
            <p:cNvSpPr>
              <a:spLocks noChangeArrowheads="1"/>
            </p:cNvSpPr>
            <p:nvPr/>
          </p:nvSpPr>
          <p:spPr bwMode="auto">
            <a:xfrm>
              <a:off x="5746623" y="5021263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64" name="Line 160"/>
            <p:cNvSpPr>
              <a:spLocks noChangeShapeType="1"/>
            </p:cNvSpPr>
            <p:nvPr/>
          </p:nvSpPr>
          <p:spPr bwMode="auto">
            <a:xfrm flipV="1">
              <a:off x="6281610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5" name="Line 161"/>
            <p:cNvSpPr>
              <a:spLocks noChangeShapeType="1"/>
            </p:cNvSpPr>
            <p:nvPr/>
          </p:nvSpPr>
          <p:spPr bwMode="auto">
            <a:xfrm>
              <a:off x="6281610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6" name="Rectangle 162"/>
            <p:cNvSpPr>
              <a:spLocks noChangeArrowheads="1"/>
            </p:cNvSpPr>
            <p:nvPr/>
          </p:nvSpPr>
          <p:spPr bwMode="auto">
            <a:xfrm>
              <a:off x="6216523" y="5021263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67" name="Line 163"/>
            <p:cNvSpPr>
              <a:spLocks noChangeShapeType="1"/>
            </p:cNvSpPr>
            <p:nvPr/>
          </p:nvSpPr>
          <p:spPr bwMode="auto">
            <a:xfrm flipV="1">
              <a:off x="6784848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8" name="Line 164"/>
            <p:cNvSpPr>
              <a:spLocks noChangeShapeType="1"/>
            </p:cNvSpPr>
            <p:nvPr/>
          </p:nvSpPr>
          <p:spPr bwMode="auto">
            <a:xfrm>
              <a:off x="6784848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9" name="Rectangle 165"/>
            <p:cNvSpPr>
              <a:spLocks noChangeArrowheads="1"/>
            </p:cNvSpPr>
            <p:nvPr/>
          </p:nvSpPr>
          <p:spPr bwMode="auto">
            <a:xfrm>
              <a:off x="6719760" y="5021263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70" name="Line 166"/>
            <p:cNvSpPr>
              <a:spLocks noChangeShapeType="1"/>
            </p:cNvSpPr>
            <p:nvPr/>
          </p:nvSpPr>
          <p:spPr bwMode="auto">
            <a:xfrm flipV="1">
              <a:off x="7280148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1" name="Line 167"/>
            <p:cNvSpPr>
              <a:spLocks noChangeShapeType="1"/>
            </p:cNvSpPr>
            <p:nvPr/>
          </p:nvSpPr>
          <p:spPr bwMode="auto">
            <a:xfrm>
              <a:off x="7280148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2" name="Rectangle 168"/>
            <p:cNvSpPr>
              <a:spLocks noChangeArrowheads="1"/>
            </p:cNvSpPr>
            <p:nvPr/>
          </p:nvSpPr>
          <p:spPr bwMode="auto">
            <a:xfrm>
              <a:off x="7199185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73" name="Line 169"/>
            <p:cNvSpPr>
              <a:spLocks noChangeShapeType="1"/>
            </p:cNvSpPr>
            <p:nvPr/>
          </p:nvSpPr>
          <p:spPr bwMode="auto">
            <a:xfrm flipV="1">
              <a:off x="7783385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4" name="Line 170"/>
            <p:cNvSpPr>
              <a:spLocks noChangeShapeType="1"/>
            </p:cNvSpPr>
            <p:nvPr/>
          </p:nvSpPr>
          <p:spPr bwMode="auto">
            <a:xfrm>
              <a:off x="7783385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5" name="Rectangle 171"/>
            <p:cNvSpPr>
              <a:spLocks noChangeArrowheads="1"/>
            </p:cNvSpPr>
            <p:nvPr/>
          </p:nvSpPr>
          <p:spPr bwMode="auto">
            <a:xfrm>
              <a:off x="7702423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76" name="Line 172"/>
            <p:cNvSpPr>
              <a:spLocks noChangeShapeType="1"/>
            </p:cNvSpPr>
            <p:nvPr/>
          </p:nvSpPr>
          <p:spPr bwMode="auto">
            <a:xfrm flipV="1">
              <a:off x="8278685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7" name="Line 173"/>
            <p:cNvSpPr>
              <a:spLocks noChangeShapeType="1"/>
            </p:cNvSpPr>
            <p:nvPr/>
          </p:nvSpPr>
          <p:spPr bwMode="auto">
            <a:xfrm>
              <a:off x="8278685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78" name="Rectangle 174"/>
            <p:cNvSpPr>
              <a:spLocks noChangeArrowheads="1"/>
            </p:cNvSpPr>
            <p:nvPr/>
          </p:nvSpPr>
          <p:spPr bwMode="auto">
            <a:xfrm>
              <a:off x="8196135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79" name="Line 175"/>
            <p:cNvSpPr>
              <a:spLocks noChangeShapeType="1"/>
            </p:cNvSpPr>
            <p:nvPr/>
          </p:nvSpPr>
          <p:spPr bwMode="auto">
            <a:xfrm flipV="1">
              <a:off x="8772398" y="494506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0" name="Line 176"/>
            <p:cNvSpPr>
              <a:spLocks noChangeShapeType="1"/>
            </p:cNvSpPr>
            <p:nvPr/>
          </p:nvSpPr>
          <p:spPr bwMode="auto">
            <a:xfrm>
              <a:off x="8772398" y="1744663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1" name="Rectangle 177"/>
            <p:cNvSpPr>
              <a:spLocks noChangeArrowheads="1"/>
            </p:cNvSpPr>
            <p:nvPr/>
          </p:nvSpPr>
          <p:spPr bwMode="auto">
            <a:xfrm>
              <a:off x="8691435" y="5021263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82" name="Line 178"/>
            <p:cNvSpPr>
              <a:spLocks noChangeShapeType="1"/>
            </p:cNvSpPr>
            <p:nvPr/>
          </p:nvSpPr>
          <p:spPr bwMode="auto">
            <a:xfrm>
              <a:off x="5341810" y="49736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3" name="Line 179"/>
            <p:cNvSpPr>
              <a:spLocks noChangeShapeType="1"/>
            </p:cNvSpPr>
            <p:nvPr/>
          </p:nvSpPr>
          <p:spPr bwMode="auto">
            <a:xfrm flipH="1">
              <a:off x="8789860" y="49736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4" name="Rectangle 180"/>
            <p:cNvSpPr>
              <a:spLocks noChangeArrowheads="1"/>
            </p:cNvSpPr>
            <p:nvPr/>
          </p:nvSpPr>
          <p:spPr bwMode="auto">
            <a:xfrm>
              <a:off x="5136356" y="4868863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85" name="Line 181"/>
            <p:cNvSpPr>
              <a:spLocks noChangeShapeType="1"/>
            </p:cNvSpPr>
            <p:nvPr/>
          </p:nvSpPr>
          <p:spPr bwMode="auto">
            <a:xfrm>
              <a:off x="5341810" y="45831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6" name="Line 182"/>
            <p:cNvSpPr>
              <a:spLocks noChangeShapeType="1"/>
            </p:cNvSpPr>
            <p:nvPr/>
          </p:nvSpPr>
          <p:spPr bwMode="auto">
            <a:xfrm flipH="1">
              <a:off x="8789860" y="45831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7" name="Rectangle 183"/>
            <p:cNvSpPr>
              <a:spLocks noChangeArrowheads="1"/>
            </p:cNvSpPr>
            <p:nvPr/>
          </p:nvSpPr>
          <p:spPr bwMode="auto">
            <a:xfrm>
              <a:off x="4974431" y="4478338"/>
              <a:ext cx="292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88" name="Line 184"/>
            <p:cNvSpPr>
              <a:spLocks noChangeShapeType="1"/>
            </p:cNvSpPr>
            <p:nvPr/>
          </p:nvSpPr>
          <p:spPr bwMode="auto">
            <a:xfrm>
              <a:off x="5341810" y="41925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89" name="Line 185"/>
            <p:cNvSpPr>
              <a:spLocks noChangeShapeType="1"/>
            </p:cNvSpPr>
            <p:nvPr/>
          </p:nvSpPr>
          <p:spPr bwMode="auto">
            <a:xfrm flipH="1">
              <a:off x="8789860" y="41925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0" name="Rectangle 186"/>
            <p:cNvSpPr>
              <a:spLocks noChangeArrowheads="1"/>
            </p:cNvSpPr>
            <p:nvPr/>
          </p:nvSpPr>
          <p:spPr bwMode="auto">
            <a:xfrm>
              <a:off x="4917281" y="4087813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91" name="Line 187"/>
            <p:cNvSpPr>
              <a:spLocks noChangeShapeType="1"/>
            </p:cNvSpPr>
            <p:nvPr/>
          </p:nvSpPr>
          <p:spPr bwMode="auto">
            <a:xfrm>
              <a:off x="5341810" y="37925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2" name="Line 188"/>
            <p:cNvSpPr>
              <a:spLocks noChangeShapeType="1"/>
            </p:cNvSpPr>
            <p:nvPr/>
          </p:nvSpPr>
          <p:spPr bwMode="auto">
            <a:xfrm flipH="1">
              <a:off x="8789860" y="37925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3" name="Rectangle 189"/>
            <p:cNvSpPr>
              <a:spLocks noChangeArrowheads="1"/>
            </p:cNvSpPr>
            <p:nvPr/>
          </p:nvSpPr>
          <p:spPr bwMode="auto">
            <a:xfrm>
              <a:off x="4917281" y="3687763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94" name="Line 190"/>
            <p:cNvSpPr>
              <a:spLocks noChangeShapeType="1"/>
            </p:cNvSpPr>
            <p:nvPr/>
          </p:nvSpPr>
          <p:spPr bwMode="auto">
            <a:xfrm>
              <a:off x="5341810" y="34020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5" name="Line 191"/>
            <p:cNvSpPr>
              <a:spLocks noChangeShapeType="1"/>
            </p:cNvSpPr>
            <p:nvPr/>
          </p:nvSpPr>
          <p:spPr bwMode="auto">
            <a:xfrm flipH="1">
              <a:off x="8789860" y="34020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6" name="Rectangle 192"/>
            <p:cNvSpPr>
              <a:spLocks noChangeArrowheads="1"/>
            </p:cNvSpPr>
            <p:nvPr/>
          </p:nvSpPr>
          <p:spPr bwMode="auto">
            <a:xfrm>
              <a:off x="4893469" y="3297238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097" name="Line 193"/>
            <p:cNvSpPr>
              <a:spLocks noChangeShapeType="1"/>
            </p:cNvSpPr>
            <p:nvPr/>
          </p:nvSpPr>
          <p:spPr bwMode="auto">
            <a:xfrm>
              <a:off x="5341810" y="30114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8" name="Line 194"/>
            <p:cNvSpPr>
              <a:spLocks noChangeShapeType="1"/>
            </p:cNvSpPr>
            <p:nvPr/>
          </p:nvSpPr>
          <p:spPr bwMode="auto">
            <a:xfrm flipH="1">
              <a:off x="8789860" y="30114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99" name="Rectangle 195"/>
            <p:cNvSpPr>
              <a:spLocks noChangeArrowheads="1"/>
            </p:cNvSpPr>
            <p:nvPr/>
          </p:nvSpPr>
          <p:spPr bwMode="auto">
            <a:xfrm>
              <a:off x="4893469" y="290671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100" name="Line 196"/>
            <p:cNvSpPr>
              <a:spLocks noChangeShapeType="1"/>
            </p:cNvSpPr>
            <p:nvPr/>
          </p:nvSpPr>
          <p:spPr bwMode="auto">
            <a:xfrm>
              <a:off x="5341810" y="261143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1" name="Line 197"/>
            <p:cNvSpPr>
              <a:spLocks noChangeShapeType="1"/>
            </p:cNvSpPr>
            <p:nvPr/>
          </p:nvSpPr>
          <p:spPr bwMode="auto">
            <a:xfrm flipH="1">
              <a:off x="8789860" y="261143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2" name="Rectangle 198"/>
            <p:cNvSpPr>
              <a:spLocks noChangeArrowheads="1"/>
            </p:cNvSpPr>
            <p:nvPr/>
          </p:nvSpPr>
          <p:spPr bwMode="auto">
            <a:xfrm>
              <a:off x="4893469" y="250666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103" name="Line 199"/>
            <p:cNvSpPr>
              <a:spLocks noChangeShapeType="1"/>
            </p:cNvSpPr>
            <p:nvPr/>
          </p:nvSpPr>
          <p:spPr bwMode="auto">
            <a:xfrm>
              <a:off x="5341810" y="2220913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4" name="Line 200"/>
            <p:cNvSpPr>
              <a:spLocks noChangeShapeType="1"/>
            </p:cNvSpPr>
            <p:nvPr/>
          </p:nvSpPr>
          <p:spPr bwMode="auto">
            <a:xfrm flipH="1">
              <a:off x="8789860" y="2220913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5" name="Rectangle 201"/>
            <p:cNvSpPr>
              <a:spLocks noChangeArrowheads="1"/>
            </p:cNvSpPr>
            <p:nvPr/>
          </p:nvSpPr>
          <p:spPr bwMode="auto">
            <a:xfrm>
              <a:off x="4893469" y="2116138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106" name="Line 202"/>
            <p:cNvSpPr>
              <a:spLocks noChangeShapeType="1"/>
            </p:cNvSpPr>
            <p:nvPr/>
          </p:nvSpPr>
          <p:spPr bwMode="auto">
            <a:xfrm>
              <a:off x="5341810" y="1830388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7" name="Line 203"/>
            <p:cNvSpPr>
              <a:spLocks noChangeShapeType="1"/>
            </p:cNvSpPr>
            <p:nvPr/>
          </p:nvSpPr>
          <p:spPr bwMode="auto">
            <a:xfrm flipH="1">
              <a:off x="8789860" y="1830388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08" name="Rectangle 204"/>
            <p:cNvSpPr>
              <a:spLocks noChangeArrowheads="1"/>
            </p:cNvSpPr>
            <p:nvPr/>
          </p:nvSpPr>
          <p:spPr bwMode="auto">
            <a:xfrm>
              <a:off x="4893469" y="1725613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109" name="Line 205"/>
            <p:cNvSpPr>
              <a:spLocks noChangeShapeType="1"/>
            </p:cNvSpPr>
            <p:nvPr/>
          </p:nvSpPr>
          <p:spPr bwMode="auto">
            <a:xfrm>
              <a:off x="5341810" y="1744663"/>
              <a:ext cx="3479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10" name="Line 206"/>
            <p:cNvSpPr>
              <a:spLocks noChangeShapeType="1"/>
            </p:cNvSpPr>
            <p:nvPr/>
          </p:nvSpPr>
          <p:spPr bwMode="auto">
            <a:xfrm>
              <a:off x="5341810" y="4992688"/>
              <a:ext cx="3479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11" name="Line 207"/>
            <p:cNvSpPr>
              <a:spLocks noChangeShapeType="1"/>
            </p:cNvSpPr>
            <p:nvPr/>
          </p:nvSpPr>
          <p:spPr bwMode="auto">
            <a:xfrm flipV="1">
              <a:off x="8821610" y="1744663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36" name="she.wav">
            <a:hlinkClick r:id="" action="ppaction://media"/>
          </p:cNvPr>
          <p:cNvPicPr>
            <a:picLocks noRot="1" noChangeAspect="1"/>
          </p:cNvPicPr>
          <p:nvPr>
            <a:wavAudioFile r:embed="rId1" name="she.wav"/>
          </p:nvPr>
        </p:nvPicPr>
        <p:blipFill>
          <a:blip r:embed="rId6" cstate="print"/>
          <a:stretch>
            <a:fillRect/>
          </a:stretch>
        </p:blipFill>
        <p:spPr>
          <a:xfrm>
            <a:off x="3962400" y="5334000"/>
            <a:ext cx="304800" cy="304800"/>
          </a:xfrm>
          <a:prstGeom prst="rect">
            <a:avLst/>
          </a:prstGeom>
        </p:spPr>
      </p:pic>
      <p:pic>
        <p:nvPicPr>
          <p:cNvPr id="137" name="tea.wav">
            <a:hlinkClick r:id="" action="ppaction://media"/>
          </p:cNvPr>
          <p:cNvPicPr>
            <a:picLocks noRot="1" noChangeAspect="1"/>
          </p:cNvPicPr>
          <p:nvPr>
            <a:wavAudioFile r:embed="rId2" name="tea.wav"/>
          </p:nvPr>
        </p:nvPicPr>
        <p:blipFill>
          <a:blip r:embed="rId7" cstate="print"/>
          <a:stretch>
            <a:fillRect/>
          </a:stretch>
        </p:blipFill>
        <p:spPr>
          <a:xfrm>
            <a:off x="8458200" y="5334000"/>
            <a:ext cx="304800" cy="304800"/>
          </a:xfrm>
          <a:prstGeom prst="rect">
            <a:avLst/>
          </a:prstGeom>
        </p:spPr>
      </p:pic>
      <p:sp>
        <p:nvSpPr>
          <p:cNvPr id="135" name="Date Placeholder 1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9" fill="hold"/>
                                        <p:tgtEl>
                                          <p:spTgt spid="1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094" fill="hold"/>
                                        <p:tgtEl>
                                          <p:spTgt spid="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 Whistle vs. Bird Chirps</a:t>
            </a:r>
            <a:endParaRPr lang="en-US" dirty="0"/>
          </a:p>
        </p:txBody>
      </p:sp>
      <p:sp>
        <p:nvSpPr>
          <p:cNvPr id="131" name="Content Placeholder 1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figure out which is which?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" name="Group 129"/>
          <p:cNvGrpSpPr/>
          <p:nvPr/>
        </p:nvGrpSpPr>
        <p:grpSpPr>
          <a:xfrm>
            <a:off x="278607" y="1552575"/>
            <a:ext cx="8636793" cy="4010025"/>
            <a:chOff x="278607" y="1371600"/>
            <a:chExt cx="8636793" cy="4010025"/>
          </a:xfrm>
        </p:grpSpPr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962332" y="1685925"/>
              <a:ext cx="3487738" cy="3248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37" name="Rectangle 9"/>
            <p:cNvSpPr>
              <a:spLocks noChangeArrowheads="1"/>
            </p:cNvSpPr>
            <p:nvPr/>
          </p:nvSpPr>
          <p:spPr bwMode="auto">
            <a:xfrm>
              <a:off x="962332" y="1685925"/>
              <a:ext cx="3487738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4938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2332" y="1685925"/>
              <a:ext cx="3487738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4939" name="Rectangle 11"/>
            <p:cNvSpPr>
              <a:spLocks noChangeArrowheads="1"/>
            </p:cNvSpPr>
            <p:nvPr/>
          </p:nvSpPr>
          <p:spPr bwMode="auto">
            <a:xfrm>
              <a:off x="2332345" y="1371600"/>
              <a:ext cx="819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spectrogram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40" name="Rectangle 12"/>
            <p:cNvSpPr>
              <a:spLocks noChangeArrowheads="1"/>
            </p:cNvSpPr>
            <p:nvPr/>
          </p:nvSpPr>
          <p:spPr bwMode="auto">
            <a:xfrm>
              <a:off x="2205038" y="5133975"/>
              <a:ext cx="9080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frame number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41" name="Rectangle 13"/>
            <p:cNvSpPr>
              <a:spLocks noChangeArrowheads="1"/>
            </p:cNvSpPr>
            <p:nvPr/>
          </p:nvSpPr>
          <p:spPr bwMode="auto">
            <a:xfrm rot="16200000">
              <a:off x="-84137" y="3236912"/>
              <a:ext cx="97313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42" name="Line 14"/>
            <p:cNvSpPr>
              <a:spLocks noChangeShapeType="1"/>
            </p:cNvSpPr>
            <p:nvPr/>
          </p:nvSpPr>
          <p:spPr bwMode="auto">
            <a:xfrm>
              <a:off x="962332" y="1685925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3" name="Line 15"/>
            <p:cNvSpPr>
              <a:spLocks noChangeShapeType="1"/>
            </p:cNvSpPr>
            <p:nvPr/>
          </p:nvSpPr>
          <p:spPr bwMode="auto">
            <a:xfrm>
              <a:off x="962332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4" name="Line 16"/>
            <p:cNvSpPr>
              <a:spLocks noChangeShapeType="1"/>
            </p:cNvSpPr>
            <p:nvPr/>
          </p:nvSpPr>
          <p:spPr bwMode="auto">
            <a:xfrm flipV="1">
              <a:off x="4450070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5" name="Line 17"/>
            <p:cNvSpPr>
              <a:spLocks noChangeShapeType="1"/>
            </p:cNvSpPr>
            <p:nvPr/>
          </p:nvSpPr>
          <p:spPr bwMode="auto">
            <a:xfrm flipV="1">
              <a:off x="962332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6" name="Line 18"/>
            <p:cNvSpPr>
              <a:spLocks noChangeShapeType="1"/>
            </p:cNvSpPr>
            <p:nvPr/>
          </p:nvSpPr>
          <p:spPr bwMode="auto">
            <a:xfrm>
              <a:off x="962332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7" name="Line 19"/>
            <p:cNvSpPr>
              <a:spLocks noChangeShapeType="1"/>
            </p:cNvSpPr>
            <p:nvPr/>
          </p:nvSpPr>
          <p:spPr bwMode="auto">
            <a:xfrm flipV="1">
              <a:off x="962332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8" name="Line 20"/>
            <p:cNvSpPr>
              <a:spLocks noChangeShapeType="1"/>
            </p:cNvSpPr>
            <p:nvPr/>
          </p:nvSpPr>
          <p:spPr bwMode="auto">
            <a:xfrm flipV="1">
              <a:off x="1610032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>
              <a:off x="1610032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0" name="Rectangle 22"/>
            <p:cNvSpPr>
              <a:spLocks noChangeArrowheads="1"/>
            </p:cNvSpPr>
            <p:nvPr/>
          </p:nvSpPr>
          <p:spPr bwMode="auto">
            <a:xfrm>
              <a:off x="1544945" y="4962525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51" name="Line 23"/>
            <p:cNvSpPr>
              <a:spLocks noChangeShapeType="1"/>
            </p:cNvSpPr>
            <p:nvPr/>
          </p:nvSpPr>
          <p:spPr bwMode="auto">
            <a:xfrm flipV="1">
              <a:off x="2292657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2292657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3" name="Rectangle 25"/>
            <p:cNvSpPr>
              <a:spLocks noChangeArrowheads="1"/>
            </p:cNvSpPr>
            <p:nvPr/>
          </p:nvSpPr>
          <p:spPr bwMode="auto">
            <a:xfrm>
              <a:off x="2211695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54" name="Line 26"/>
            <p:cNvSpPr>
              <a:spLocks noChangeShapeType="1"/>
            </p:cNvSpPr>
            <p:nvPr/>
          </p:nvSpPr>
          <p:spPr bwMode="auto">
            <a:xfrm flipV="1">
              <a:off x="2973695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>
              <a:off x="2973695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6" name="Rectangle 28"/>
            <p:cNvSpPr>
              <a:spLocks noChangeArrowheads="1"/>
            </p:cNvSpPr>
            <p:nvPr/>
          </p:nvSpPr>
          <p:spPr bwMode="auto">
            <a:xfrm>
              <a:off x="2892732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57" name="Line 29"/>
            <p:cNvSpPr>
              <a:spLocks noChangeShapeType="1"/>
            </p:cNvSpPr>
            <p:nvPr/>
          </p:nvSpPr>
          <p:spPr bwMode="auto">
            <a:xfrm flipV="1">
              <a:off x="3662670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8" name="Line 30"/>
            <p:cNvSpPr>
              <a:spLocks noChangeShapeType="1"/>
            </p:cNvSpPr>
            <p:nvPr/>
          </p:nvSpPr>
          <p:spPr bwMode="auto">
            <a:xfrm>
              <a:off x="3662670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9" name="Rectangle 31"/>
            <p:cNvSpPr>
              <a:spLocks noChangeArrowheads="1"/>
            </p:cNvSpPr>
            <p:nvPr/>
          </p:nvSpPr>
          <p:spPr bwMode="auto">
            <a:xfrm>
              <a:off x="3581707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60" name="Line 32"/>
            <p:cNvSpPr>
              <a:spLocks noChangeShapeType="1"/>
            </p:cNvSpPr>
            <p:nvPr/>
          </p:nvSpPr>
          <p:spPr bwMode="auto">
            <a:xfrm flipV="1">
              <a:off x="4345295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>
              <a:off x="4345295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2" name="Rectangle 34"/>
            <p:cNvSpPr>
              <a:spLocks noChangeArrowheads="1"/>
            </p:cNvSpPr>
            <p:nvPr/>
          </p:nvSpPr>
          <p:spPr bwMode="auto">
            <a:xfrm>
              <a:off x="4264332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63" name="Line 35"/>
            <p:cNvSpPr>
              <a:spLocks noChangeShapeType="1"/>
            </p:cNvSpPr>
            <p:nvPr/>
          </p:nvSpPr>
          <p:spPr bwMode="auto">
            <a:xfrm>
              <a:off x="962332" y="49149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4" name="Line 36"/>
            <p:cNvSpPr>
              <a:spLocks noChangeShapeType="1"/>
            </p:cNvSpPr>
            <p:nvPr/>
          </p:nvSpPr>
          <p:spPr bwMode="auto">
            <a:xfrm flipH="1">
              <a:off x="4410382" y="49149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5" name="Rectangle 37"/>
            <p:cNvSpPr>
              <a:spLocks noChangeArrowheads="1"/>
            </p:cNvSpPr>
            <p:nvPr/>
          </p:nvSpPr>
          <p:spPr bwMode="auto">
            <a:xfrm>
              <a:off x="848032" y="4810125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66" name="Line 38"/>
            <p:cNvSpPr>
              <a:spLocks noChangeShapeType="1"/>
            </p:cNvSpPr>
            <p:nvPr/>
          </p:nvSpPr>
          <p:spPr bwMode="auto">
            <a:xfrm>
              <a:off x="962332" y="45243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7" name="Line 39"/>
            <p:cNvSpPr>
              <a:spLocks noChangeShapeType="1"/>
            </p:cNvSpPr>
            <p:nvPr/>
          </p:nvSpPr>
          <p:spPr bwMode="auto">
            <a:xfrm flipH="1">
              <a:off x="4410382" y="45243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8" name="Rectangle 40"/>
            <p:cNvSpPr>
              <a:spLocks noChangeArrowheads="1"/>
            </p:cNvSpPr>
            <p:nvPr/>
          </p:nvSpPr>
          <p:spPr bwMode="auto">
            <a:xfrm>
              <a:off x="606425" y="4419600"/>
              <a:ext cx="292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69" name="Line 41"/>
            <p:cNvSpPr>
              <a:spLocks noChangeShapeType="1"/>
            </p:cNvSpPr>
            <p:nvPr/>
          </p:nvSpPr>
          <p:spPr bwMode="auto">
            <a:xfrm>
              <a:off x="962332" y="41338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0" name="Line 42"/>
            <p:cNvSpPr>
              <a:spLocks noChangeShapeType="1"/>
            </p:cNvSpPr>
            <p:nvPr/>
          </p:nvSpPr>
          <p:spPr bwMode="auto">
            <a:xfrm flipH="1">
              <a:off x="4410382" y="41338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1" name="Rectangle 43"/>
            <p:cNvSpPr>
              <a:spLocks noChangeArrowheads="1"/>
            </p:cNvSpPr>
            <p:nvPr/>
          </p:nvSpPr>
          <p:spPr bwMode="auto">
            <a:xfrm>
              <a:off x="549275" y="4029075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72" name="Line 44"/>
            <p:cNvSpPr>
              <a:spLocks noChangeShapeType="1"/>
            </p:cNvSpPr>
            <p:nvPr/>
          </p:nvSpPr>
          <p:spPr bwMode="auto">
            <a:xfrm>
              <a:off x="962332" y="37338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3" name="Line 45"/>
            <p:cNvSpPr>
              <a:spLocks noChangeShapeType="1"/>
            </p:cNvSpPr>
            <p:nvPr/>
          </p:nvSpPr>
          <p:spPr bwMode="auto">
            <a:xfrm flipH="1">
              <a:off x="4410382" y="37338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4" name="Rectangle 46"/>
            <p:cNvSpPr>
              <a:spLocks noChangeArrowheads="1"/>
            </p:cNvSpPr>
            <p:nvPr/>
          </p:nvSpPr>
          <p:spPr bwMode="auto">
            <a:xfrm>
              <a:off x="549275" y="3629025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75" name="Line 47"/>
            <p:cNvSpPr>
              <a:spLocks noChangeShapeType="1"/>
            </p:cNvSpPr>
            <p:nvPr/>
          </p:nvSpPr>
          <p:spPr bwMode="auto">
            <a:xfrm>
              <a:off x="962332" y="33432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6" name="Line 48"/>
            <p:cNvSpPr>
              <a:spLocks noChangeShapeType="1"/>
            </p:cNvSpPr>
            <p:nvPr/>
          </p:nvSpPr>
          <p:spPr bwMode="auto">
            <a:xfrm flipH="1">
              <a:off x="4410382" y="33432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7" name="Rectangle 49"/>
            <p:cNvSpPr>
              <a:spLocks noChangeArrowheads="1"/>
            </p:cNvSpPr>
            <p:nvPr/>
          </p:nvSpPr>
          <p:spPr bwMode="auto">
            <a:xfrm>
              <a:off x="525463" y="3238500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78" name="Line 50"/>
            <p:cNvSpPr>
              <a:spLocks noChangeShapeType="1"/>
            </p:cNvSpPr>
            <p:nvPr/>
          </p:nvSpPr>
          <p:spPr bwMode="auto">
            <a:xfrm>
              <a:off x="962332" y="29527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79" name="Line 51"/>
            <p:cNvSpPr>
              <a:spLocks noChangeShapeType="1"/>
            </p:cNvSpPr>
            <p:nvPr/>
          </p:nvSpPr>
          <p:spPr bwMode="auto">
            <a:xfrm flipH="1">
              <a:off x="4410382" y="29527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0" name="Rectangle 52"/>
            <p:cNvSpPr>
              <a:spLocks noChangeArrowheads="1"/>
            </p:cNvSpPr>
            <p:nvPr/>
          </p:nvSpPr>
          <p:spPr bwMode="auto">
            <a:xfrm>
              <a:off x="525463" y="284797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81" name="Line 53"/>
            <p:cNvSpPr>
              <a:spLocks noChangeShapeType="1"/>
            </p:cNvSpPr>
            <p:nvPr/>
          </p:nvSpPr>
          <p:spPr bwMode="auto">
            <a:xfrm>
              <a:off x="962332" y="25527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2" name="Line 54"/>
            <p:cNvSpPr>
              <a:spLocks noChangeShapeType="1"/>
            </p:cNvSpPr>
            <p:nvPr/>
          </p:nvSpPr>
          <p:spPr bwMode="auto">
            <a:xfrm flipH="1">
              <a:off x="4410382" y="25527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3" name="Rectangle 55"/>
            <p:cNvSpPr>
              <a:spLocks noChangeArrowheads="1"/>
            </p:cNvSpPr>
            <p:nvPr/>
          </p:nvSpPr>
          <p:spPr bwMode="auto">
            <a:xfrm>
              <a:off x="525463" y="244792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84" name="Line 56"/>
            <p:cNvSpPr>
              <a:spLocks noChangeShapeType="1"/>
            </p:cNvSpPr>
            <p:nvPr/>
          </p:nvSpPr>
          <p:spPr bwMode="auto">
            <a:xfrm>
              <a:off x="962332" y="21621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5" name="Line 57"/>
            <p:cNvSpPr>
              <a:spLocks noChangeShapeType="1"/>
            </p:cNvSpPr>
            <p:nvPr/>
          </p:nvSpPr>
          <p:spPr bwMode="auto">
            <a:xfrm flipH="1">
              <a:off x="4410382" y="21621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6" name="Rectangle 58"/>
            <p:cNvSpPr>
              <a:spLocks noChangeArrowheads="1"/>
            </p:cNvSpPr>
            <p:nvPr/>
          </p:nvSpPr>
          <p:spPr bwMode="auto">
            <a:xfrm>
              <a:off x="525463" y="2057400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87" name="Line 59"/>
            <p:cNvSpPr>
              <a:spLocks noChangeShapeType="1"/>
            </p:cNvSpPr>
            <p:nvPr/>
          </p:nvSpPr>
          <p:spPr bwMode="auto">
            <a:xfrm>
              <a:off x="962332" y="17716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8" name="Line 60"/>
            <p:cNvSpPr>
              <a:spLocks noChangeShapeType="1"/>
            </p:cNvSpPr>
            <p:nvPr/>
          </p:nvSpPr>
          <p:spPr bwMode="auto">
            <a:xfrm flipH="1">
              <a:off x="4410382" y="17716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89" name="Rectangle 61"/>
            <p:cNvSpPr>
              <a:spLocks noChangeArrowheads="1"/>
            </p:cNvSpPr>
            <p:nvPr/>
          </p:nvSpPr>
          <p:spPr bwMode="auto">
            <a:xfrm>
              <a:off x="525463" y="166687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4990" name="Line 62"/>
            <p:cNvSpPr>
              <a:spLocks noChangeShapeType="1"/>
            </p:cNvSpPr>
            <p:nvPr/>
          </p:nvSpPr>
          <p:spPr bwMode="auto">
            <a:xfrm>
              <a:off x="962332" y="1685925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91" name="Line 63"/>
            <p:cNvSpPr>
              <a:spLocks noChangeShapeType="1"/>
            </p:cNvSpPr>
            <p:nvPr/>
          </p:nvSpPr>
          <p:spPr bwMode="auto">
            <a:xfrm>
              <a:off x="962332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92" name="Line 64"/>
            <p:cNvSpPr>
              <a:spLocks noChangeShapeType="1"/>
            </p:cNvSpPr>
            <p:nvPr/>
          </p:nvSpPr>
          <p:spPr bwMode="auto">
            <a:xfrm flipV="1">
              <a:off x="4450070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98" name="Rectangle 70"/>
            <p:cNvSpPr>
              <a:spLocks noChangeArrowheads="1"/>
            </p:cNvSpPr>
            <p:nvPr/>
          </p:nvSpPr>
          <p:spPr bwMode="auto">
            <a:xfrm>
              <a:off x="5330825" y="1685925"/>
              <a:ext cx="3487738" cy="3248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99" name="Rectangle 71"/>
            <p:cNvSpPr>
              <a:spLocks noChangeArrowheads="1"/>
            </p:cNvSpPr>
            <p:nvPr/>
          </p:nvSpPr>
          <p:spPr bwMode="auto">
            <a:xfrm>
              <a:off x="5330825" y="1685925"/>
              <a:ext cx="3487738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5000" name="Picture 7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0825" y="1685925"/>
              <a:ext cx="3487738" cy="324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001" name="Rectangle 73"/>
            <p:cNvSpPr>
              <a:spLocks noChangeArrowheads="1"/>
            </p:cNvSpPr>
            <p:nvPr/>
          </p:nvSpPr>
          <p:spPr bwMode="auto">
            <a:xfrm>
              <a:off x="6700838" y="1371600"/>
              <a:ext cx="8191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spectrogram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02" name="Rectangle 74"/>
            <p:cNvSpPr>
              <a:spLocks noChangeArrowheads="1"/>
            </p:cNvSpPr>
            <p:nvPr/>
          </p:nvSpPr>
          <p:spPr bwMode="auto">
            <a:xfrm>
              <a:off x="6653213" y="5133975"/>
              <a:ext cx="9080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frame number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03" name="Rectangle 75"/>
            <p:cNvSpPr>
              <a:spLocks noChangeArrowheads="1"/>
            </p:cNvSpPr>
            <p:nvPr/>
          </p:nvSpPr>
          <p:spPr bwMode="auto">
            <a:xfrm rot="16200000">
              <a:off x="4260850" y="3235325"/>
              <a:ext cx="97313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frequency (Hz)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04" name="Line 76"/>
            <p:cNvSpPr>
              <a:spLocks noChangeShapeType="1"/>
            </p:cNvSpPr>
            <p:nvPr/>
          </p:nvSpPr>
          <p:spPr bwMode="auto">
            <a:xfrm>
              <a:off x="5330825" y="1685925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5" name="Line 77"/>
            <p:cNvSpPr>
              <a:spLocks noChangeShapeType="1"/>
            </p:cNvSpPr>
            <p:nvPr/>
          </p:nvSpPr>
          <p:spPr bwMode="auto">
            <a:xfrm>
              <a:off x="5330825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6" name="Line 78"/>
            <p:cNvSpPr>
              <a:spLocks noChangeShapeType="1"/>
            </p:cNvSpPr>
            <p:nvPr/>
          </p:nvSpPr>
          <p:spPr bwMode="auto">
            <a:xfrm flipV="1">
              <a:off x="8818563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7" name="Line 79"/>
            <p:cNvSpPr>
              <a:spLocks noChangeShapeType="1"/>
            </p:cNvSpPr>
            <p:nvPr/>
          </p:nvSpPr>
          <p:spPr bwMode="auto">
            <a:xfrm flipV="1">
              <a:off x="5330825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8" name="Line 80"/>
            <p:cNvSpPr>
              <a:spLocks noChangeShapeType="1"/>
            </p:cNvSpPr>
            <p:nvPr/>
          </p:nvSpPr>
          <p:spPr bwMode="auto">
            <a:xfrm>
              <a:off x="5330825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9" name="Line 81"/>
            <p:cNvSpPr>
              <a:spLocks noChangeShapeType="1"/>
            </p:cNvSpPr>
            <p:nvPr/>
          </p:nvSpPr>
          <p:spPr bwMode="auto">
            <a:xfrm flipV="1">
              <a:off x="5330825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0" name="Line 82"/>
            <p:cNvSpPr>
              <a:spLocks noChangeShapeType="1"/>
            </p:cNvSpPr>
            <p:nvPr/>
          </p:nvSpPr>
          <p:spPr bwMode="auto">
            <a:xfrm flipV="1">
              <a:off x="5986463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1" name="Line 83"/>
            <p:cNvSpPr>
              <a:spLocks noChangeShapeType="1"/>
            </p:cNvSpPr>
            <p:nvPr/>
          </p:nvSpPr>
          <p:spPr bwMode="auto">
            <a:xfrm>
              <a:off x="5986463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2" name="Rectangle 84"/>
            <p:cNvSpPr>
              <a:spLocks noChangeArrowheads="1"/>
            </p:cNvSpPr>
            <p:nvPr/>
          </p:nvSpPr>
          <p:spPr bwMode="auto">
            <a:xfrm>
              <a:off x="5922963" y="4962525"/>
              <a:ext cx="1952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13" name="Line 85"/>
            <p:cNvSpPr>
              <a:spLocks noChangeShapeType="1"/>
            </p:cNvSpPr>
            <p:nvPr/>
          </p:nvSpPr>
          <p:spPr bwMode="auto">
            <a:xfrm flipV="1">
              <a:off x="6684963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4" name="Line 86"/>
            <p:cNvSpPr>
              <a:spLocks noChangeShapeType="1"/>
            </p:cNvSpPr>
            <p:nvPr/>
          </p:nvSpPr>
          <p:spPr bwMode="auto">
            <a:xfrm>
              <a:off x="6684963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5" name="Rectangle 87"/>
            <p:cNvSpPr>
              <a:spLocks noChangeArrowheads="1"/>
            </p:cNvSpPr>
            <p:nvPr/>
          </p:nvSpPr>
          <p:spPr bwMode="auto">
            <a:xfrm>
              <a:off x="6604000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16" name="Line 88"/>
            <p:cNvSpPr>
              <a:spLocks noChangeShapeType="1"/>
            </p:cNvSpPr>
            <p:nvPr/>
          </p:nvSpPr>
          <p:spPr bwMode="auto">
            <a:xfrm flipV="1">
              <a:off x="7383463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7" name="Line 89"/>
            <p:cNvSpPr>
              <a:spLocks noChangeShapeType="1"/>
            </p:cNvSpPr>
            <p:nvPr/>
          </p:nvSpPr>
          <p:spPr bwMode="auto">
            <a:xfrm>
              <a:off x="7383463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8" name="Rectangle 90"/>
            <p:cNvSpPr>
              <a:spLocks noChangeArrowheads="1"/>
            </p:cNvSpPr>
            <p:nvPr/>
          </p:nvSpPr>
          <p:spPr bwMode="auto">
            <a:xfrm>
              <a:off x="7300913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19" name="Line 91"/>
            <p:cNvSpPr>
              <a:spLocks noChangeShapeType="1"/>
            </p:cNvSpPr>
            <p:nvPr/>
          </p:nvSpPr>
          <p:spPr bwMode="auto">
            <a:xfrm flipV="1">
              <a:off x="8080375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0" name="Line 92"/>
            <p:cNvSpPr>
              <a:spLocks noChangeShapeType="1"/>
            </p:cNvSpPr>
            <p:nvPr/>
          </p:nvSpPr>
          <p:spPr bwMode="auto">
            <a:xfrm>
              <a:off x="8080375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1" name="Rectangle 93"/>
            <p:cNvSpPr>
              <a:spLocks noChangeArrowheads="1"/>
            </p:cNvSpPr>
            <p:nvPr/>
          </p:nvSpPr>
          <p:spPr bwMode="auto">
            <a:xfrm>
              <a:off x="7999413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22" name="Line 94"/>
            <p:cNvSpPr>
              <a:spLocks noChangeShapeType="1"/>
            </p:cNvSpPr>
            <p:nvPr/>
          </p:nvSpPr>
          <p:spPr bwMode="auto">
            <a:xfrm flipV="1">
              <a:off x="8778875" y="4886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3" name="Line 95"/>
            <p:cNvSpPr>
              <a:spLocks noChangeShapeType="1"/>
            </p:cNvSpPr>
            <p:nvPr/>
          </p:nvSpPr>
          <p:spPr bwMode="auto">
            <a:xfrm>
              <a:off x="8778875" y="16859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4" name="Rectangle 96"/>
            <p:cNvSpPr>
              <a:spLocks noChangeArrowheads="1"/>
            </p:cNvSpPr>
            <p:nvPr/>
          </p:nvSpPr>
          <p:spPr bwMode="auto">
            <a:xfrm>
              <a:off x="8696325" y="4962525"/>
              <a:ext cx="2190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25" name="Line 97"/>
            <p:cNvSpPr>
              <a:spLocks noChangeShapeType="1"/>
            </p:cNvSpPr>
            <p:nvPr/>
          </p:nvSpPr>
          <p:spPr bwMode="auto">
            <a:xfrm>
              <a:off x="5330825" y="49149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6" name="Line 98"/>
            <p:cNvSpPr>
              <a:spLocks noChangeShapeType="1"/>
            </p:cNvSpPr>
            <p:nvPr/>
          </p:nvSpPr>
          <p:spPr bwMode="auto">
            <a:xfrm flipH="1">
              <a:off x="8778875" y="49149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7" name="Rectangle 99"/>
            <p:cNvSpPr>
              <a:spLocks noChangeArrowheads="1"/>
            </p:cNvSpPr>
            <p:nvPr/>
          </p:nvSpPr>
          <p:spPr bwMode="auto">
            <a:xfrm>
              <a:off x="5111750" y="4810125"/>
              <a:ext cx="13811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28" name="Line 100"/>
            <p:cNvSpPr>
              <a:spLocks noChangeShapeType="1"/>
            </p:cNvSpPr>
            <p:nvPr/>
          </p:nvSpPr>
          <p:spPr bwMode="auto">
            <a:xfrm>
              <a:off x="5330825" y="45243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9" name="Line 101"/>
            <p:cNvSpPr>
              <a:spLocks noChangeShapeType="1"/>
            </p:cNvSpPr>
            <p:nvPr/>
          </p:nvSpPr>
          <p:spPr bwMode="auto">
            <a:xfrm flipH="1">
              <a:off x="8778875" y="45243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0" name="Rectangle 102"/>
            <p:cNvSpPr>
              <a:spLocks noChangeArrowheads="1"/>
            </p:cNvSpPr>
            <p:nvPr/>
          </p:nvSpPr>
          <p:spPr bwMode="auto">
            <a:xfrm>
              <a:off x="4949825" y="4419600"/>
              <a:ext cx="2921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31" name="Line 103"/>
            <p:cNvSpPr>
              <a:spLocks noChangeShapeType="1"/>
            </p:cNvSpPr>
            <p:nvPr/>
          </p:nvSpPr>
          <p:spPr bwMode="auto">
            <a:xfrm>
              <a:off x="5330825" y="41338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2" name="Line 104"/>
            <p:cNvSpPr>
              <a:spLocks noChangeShapeType="1"/>
            </p:cNvSpPr>
            <p:nvPr/>
          </p:nvSpPr>
          <p:spPr bwMode="auto">
            <a:xfrm flipH="1">
              <a:off x="8778875" y="41338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3" name="Rectangle 105"/>
            <p:cNvSpPr>
              <a:spLocks noChangeArrowheads="1"/>
            </p:cNvSpPr>
            <p:nvPr/>
          </p:nvSpPr>
          <p:spPr bwMode="auto">
            <a:xfrm>
              <a:off x="4892675" y="4029075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34" name="Line 106"/>
            <p:cNvSpPr>
              <a:spLocks noChangeShapeType="1"/>
            </p:cNvSpPr>
            <p:nvPr/>
          </p:nvSpPr>
          <p:spPr bwMode="auto">
            <a:xfrm>
              <a:off x="5330825" y="37338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5" name="Line 107"/>
            <p:cNvSpPr>
              <a:spLocks noChangeShapeType="1"/>
            </p:cNvSpPr>
            <p:nvPr/>
          </p:nvSpPr>
          <p:spPr bwMode="auto">
            <a:xfrm flipH="1">
              <a:off x="8778875" y="37338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6" name="Rectangle 108"/>
            <p:cNvSpPr>
              <a:spLocks noChangeArrowheads="1"/>
            </p:cNvSpPr>
            <p:nvPr/>
          </p:nvSpPr>
          <p:spPr bwMode="auto">
            <a:xfrm>
              <a:off x="4892675" y="3629025"/>
              <a:ext cx="357188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37" name="Line 109"/>
            <p:cNvSpPr>
              <a:spLocks noChangeShapeType="1"/>
            </p:cNvSpPr>
            <p:nvPr/>
          </p:nvSpPr>
          <p:spPr bwMode="auto">
            <a:xfrm>
              <a:off x="5330825" y="33432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8" name="Line 110"/>
            <p:cNvSpPr>
              <a:spLocks noChangeShapeType="1"/>
            </p:cNvSpPr>
            <p:nvPr/>
          </p:nvSpPr>
          <p:spPr bwMode="auto">
            <a:xfrm flipH="1">
              <a:off x="8778875" y="33432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9" name="Rectangle 111"/>
            <p:cNvSpPr>
              <a:spLocks noChangeArrowheads="1"/>
            </p:cNvSpPr>
            <p:nvPr/>
          </p:nvSpPr>
          <p:spPr bwMode="auto">
            <a:xfrm>
              <a:off x="4868863" y="3238500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40" name="Line 112"/>
            <p:cNvSpPr>
              <a:spLocks noChangeShapeType="1"/>
            </p:cNvSpPr>
            <p:nvPr/>
          </p:nvSpPr>
          <p:spPr bwMode="auto">
            <a:xfrm>
              <a:off x="5330825" y="29527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1" name="Line 113"/>
            <p:cNvSpPr>
              <a:spLocks noChangeShapeType="1"/>
            </p:cNvSpPr>
            <p:nvPr/>
          </p:nvSpPr>
          <p:spPr bwMode="auto">
            <a:xfrm flipH="1">
              <a:off x="8778875" y="29527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2" name="Rectangle 114"/>
            <p:cNvSpPr>
              <a:spLocks noChangeArrowheads="1"/>
            </p:cNvSpPr>
            <p:nvPr/>
          </p:nvSpPr>
          <p:spPr bwMode="auto">
            <a:xfrm>
              <a:off x="4868863" y="284797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43" name="Line 115"/>
            <p:cNvSpPr>
              <a:spLocks noChangeShapeType="1"/>
            </p:cNvSpPr>
            <p:nvPr/>
          </p:nvSpPr>
          <p:spPr bwMode="auto">
            <a:xfrm>
              <a:off x="5330825" y="25527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4" name="Line 116"/>
            <p:cNvSpPr>
              <a:spLocks noChangeShapeType="1"/>
            </p:cNvSpPr>
            <p:nvPr/>
          </p:nvSpPr>
          <p:spPr bwMode="auto">
            <a:xfrm flipH="1">
              <a:off x="8778875" y="255270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5" name="Rectangle 117"/>
            <p:cNvSpPr>
              <a:spLocks noChangeArrowheads="1"/>
            </p:cNvSpPr>
            <p:nvPr/>
          </p:nvSpPr>
          <p:spPr bwMode="auto">
            <a:xfrm>
              <a:off x="4868863" y="244792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46" name="Line 118"/>
            <p:cNvSpPr>
              <a:spLocks noChangeShapeType="1"/>
            </p:cNvSpPr>
            <p:nvPr/>
          </p:nvSpPr>
          <p:spPr bwMode="auto">
            <a:xfrm>
              <a:off x="5330825" y="2162175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7" name="Line 119"/>
            <p:cNvSpPr>
              <a:spLocks noChangeShapeType="1"/>
            </p:cNvSpPr>
            <p:nvPr/>
          </p:nvSpPr>
          <p:spPr bwMode="auto">
            <a:xfrm flipH="1">
              <a:off x="8778875" y="2162175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8" name="Rectangle 120"/>
            <p:cNvSpPr>
              <a:spLocks noChangeArrowheads="1"/>
            </p:cNvSpPr>
            <p:nvPr/>
          </p:nvSpPr>
          <p:spPr bwMode="auto">
            <a:xfrm>
              <a:off x="4868863" y="2057400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3500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49" name="Line 121"/>
            <p:cNvSpPr>
              <a:spLocks noChangeShapeType="1"/>
            </p:cNvSpPr>
            <p:nvPr/>
          </p:nvSpPr>
          <p:spPr bwMode="auto">
            <a:xfrm>
              <a:off x="5330825" y="17716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0" name="Line 122"/>
            <p:cNvSpPr>
              <a:spLocks noChangeShapeType="1"/>
            </p:cNvSpPr>
            <p:nvPr/>
          </p:nvSpPr>
          <p:spPr bwMode="auto">
            <a:xfrm flipH="1">
              <a:off x="8778875" y="1771650"/>
              <a:ext cx="396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1" name="Rectangle 123"/>
            <p:cNvSpPr>
              <a:spLocks noChangeArrowheads="1"/>
            </p:cNvSpPr>
            <p:nvPr/>
          </p:nvSpPr>
          <p:spPr bwMode="auto">
            <a:xfrm>
              <a:off x="4868863" y="1666875"/>
              <a:ext cx="3730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4000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5052" name="Line 124"/>
            <p:cNvSpPr>
              <a:spLocks noChangeShapeType="1"/>
            </p:cNvSpPr>
            <p:nvPr/>
          </p:nvSpPr>
          <p:spPr bwMode="auto">
            <a:xfrm>
              <a:off x="5330825" y="1685925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3" name="Line 125"/>
            <p:cNvSpPr>
              <a:spLocks noChangeShapeType="1"/>
            </p:cNvSpPr>
            <p:nvPr/>
          </p:nvSpPr>
          <p:spPr bwMode="auto">
            <a:xfrm>
              <a:off x="5330825" y="4933950"/>
              <a:ext cx="34877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4" name="Line 126"/>
            <p:cNvSpPr>
              <a:spLocks noChangeShapeType="1"/>
            </p:cNvSpPr>
            <p:nvPr/>
          </p:nvSpPr>
          <p:spPr bwMode="auto">
            <a:xfrm flipV="1">
              <a:off x="8818563" y="168592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24" name="chirp.wav">
            <a:hlinkClick r:id="" action="ppaction://media"/>
          </p:cNvPr>
          <p:cNvPicPr>
            <a:picLocks noRot="1" noChangeAspect="1"/>
          </p:cNvPicPr>
          <p:nvPr>
            <a:wavAudioFile r:embed="rId1" name="chirp.wav"/>
          </p:nvPr>
        </p:nvPicPr>
        <p:blipFill>
          <a:blip r:embed="rId6" cstate="print"/>
          <a:stretch>
            <a:fillRect/>
          </a:stretch>
        </p:blipFill>
        <p:spPr>
          <a:xfrm>
            <a:off x="4191000" y="5421923"/>
            <a:ext cx="304800" cy="304800"/>
          </a:xfrm>
          <a:prstGeom prst="rect">
            <a:avLst/>
          </a:prstGeom>
        </p:spPr>
      </p:pic>
      <p:pic>
        <p:nvPicPr>
          <p:cNvPr id="125" name="train.wav">
            <a:hlinkClick r:id="" action="ppaction://media"/>
          </p:cNvPr>
          <p:cNvPicPr>
            <a:picLocks noRot="1" noChangeAspect="1"/>
          </p:cNvPicPr>
          <p:nvPr>
            <a:wavAudioFile r:embed="rId2" name="train.wav"/>
          </p:nvPr>
        </p:nvPicPr>
        <p:blipFill>
          <a:blip r:embed="rId7" cstate="print"/>
          <a:stretch>
            <a:fillRect/>
          </a:stretch>
        </p:blipFill>
        <p:spPr>
          <a:xfrm>
            <a:off x="8534400" y="5486400"/>
            <a:ext cx="304800" cy="304800"/>
          </a:xfrm>
          <a:prstGeom prst="rect">
            <a:avLst/>
          </a:prstGeom>
        </p:spPr>
      </p:pic>
      <p:sp>
        <p:nvSpPr>
          <p:cNvPr id="123" name="Date Placeholder 1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4" fill="hold"/>
                                        <p:tgtEl>
                                          <p:spTgt spid="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63" fill="hold"/>
                                        <p:tgtEl>
                                          <p:spTgt spid="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6" y="979488"/>
            <a:ext cx="3949700" cy="5321300"/>
          </a:xfrm>
        </p:spPr>
        <p:txBody>
          <a:bodyPr/>
          <a:lstStyle/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Recent measurements more informative in predicting the future than those in the distant past.</a:t>
            </a:r>
          </a:p>
          <a:p>
            <a:pPr lvl="1"/>
            <a:r>
              <a:rPr lang="en-US" dirty="0" smtClean="0"/>
              <a:t>At each point in time, different sounds (phonemes) may be pronounced.</a:t>
            </a:r>
          </a:p>
          <a:p>
            <a:pPr lvl="1"/>
            <a:r>
              <a:rPr lang="en-US" dirty="0" smtClean="0"/>
              <a:t>Different phonemes have different spectral content.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4C47CF-538A-4061-9E46-33E45C202A4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15778" name="Picture 2" descr="C:\Bert\Teaching\EESM534-S08\NoteMaterials\B\prmlfigs-jpg\Figure13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0538" y="865186"/>
            <a:ext cx="4652963" cy="578248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100769" y="257177"/>
            <a:ext cx="1854867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red = high energy</a:t>
            </a:r>
          </a:p>
          <a:p>
            <a:r>
              <a:rPr lang="en-US" sz="2000" dirty="0" smtClean="0"/>
              <a:t>blue = low energy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4700" y="5657850"/>
            <a:ext cx="124713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phonemes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4561836" y="5842516"/>
            <a:ext cx="967427" cy="867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6200000" flipV="1">
            <a:off x="3242822" y="3459636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16200000" flipV="1">
            <a:off x="3913697" y="3461206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16200000" flipV="1">
            <a:off x="4339475" y="3472203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16200000" flipV="1">
            <a:off x="4661558" y="3454921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16200000" flipV="1">
            <a:off x="5011921" y="3447065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16200000" flipV="1">
            <a:off x="5494259" y="3476916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16200000" flipV="1">
            <a:off x="5967170" y="3469060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6200000" flipV="1">
            <a:off x="3093566" y="3480057"/>
            <a:ext cx="5090475" cy="1885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Encoding and Decoding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r>
              <a:rPr lang="en-US" dirty="0" smtClean="0"/>
              <a:t>Encoding</a:t>
            </a:r>
          </a:p>
          <a:p>
            <a:pPr lvl="1"/>
            <a:r>
              <a:rPr lang="en-US" dirty="0" smtClean="0"/>
              <a:t>Auditory signal (from a recording) is coded into an mp3 file containing carefully stored spectral information</a:t>
            </a:r>
          </a:p>
          <a:p>
            <a:r>
              <a:rPr lang="en-US" dirty="0" smtClean="0"/>
              <a:t>Decoding</a:t>
            </a:r>
          </a:p>
          <a:p>
            <a:pPr lvl="1"/>
            <a:r>
              <a:rPr lang="en-US" dirty="0" smtClean="0"/>
              <a:t>mp3 file is turned back into an auditory file that can be output to your speakers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371600" y="990600"/>
            <a:ext cx="1447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Source</a:t>
            </a:r>
          </a:p>
          <a:p>
            <a:pPr algn="ctr"/>
            <a:r>
              <a:rPr lang="en-US"/>
              <a:t>Encoding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324600" y="990600"/>
            <a:ext cx="1447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Source</a:t>
            </a:r>
          </a:p>
          <a:p>
            <a:pPr algn="ctr"/>
            <a:r>
              <a:rPr lang="en-US"/>
              <a:t>Decoding</a:t>
            </a: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9144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8194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58674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772400" y="1524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414713" y="1219200"/>
            <a:ext cx="2312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Store/Retrieve</a:t>
            </a:r>
          </a:p>
          <a:p>
            <a:pPr algn="ctr"/>
            <a:r>
              <a:rPr lang="en-US"/>
              <a:t>Transmit/Receive</a:t>
            </a:r>
          </a:p>
        </p:txBody>
      </p:sp>
      <p:sp>
        <p:nvSpPr>
          <p:cNvPr id="17" name="AutoShape 12"/>
          <p:cNvSpPr>
            <a:spLocks/>
          </p:cNvSpPr>
          <p:nvPr/>
        </p:nvSpPr>
        <p:spPr bwMode="auto">
          <a:xfrm>
            <a:off x="3276600" y="11430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3"/>
          <p:cNvSpPr>
            <a:spLocks/>
          </p:cNvSpPr>
          <p:nvPr/>
        </p:nvSpPr>
        <p:spPr bwMode="auto">
          <a:xfrm flipH="1">
            <a:off x="5791200" y="11430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92088" y="1355725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bits</a:t>
            </a:r>
            <a:r>
              <a:rPr lang="en-US" baseline="-25000"/>
              <a:t>IN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974013" y="13557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bits</a:t>
            </a:r>
            <a:r>
              <a:rPr lang="en-US" baseline="-25000"/>
              <a:t>OUT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Lossless vs. Lossy Compression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i="1" dirty="0" smtClean="0">
                <a:solidFill>
                  <a:srgbClr val="FF0000"/>
                </a:solidFill>
              </a:rPr>
              <a:t>lossless</a:t>
            </a:r>
            <a:r>
              <a:rPr lang="en-US" dirty="0" smtClean="0"/>
              <a:t> </a:t>
            </a:r>
            <a:r>
              <a:rPr lang="en-US" dirty="0" smtClean="0"/>
              <a:t>data compression: </a:t>
            </a:r>
            <a:r>
              <a:rPr lang="en-US" dirty="0" err="1" smtClean="0"/>
              <a:t>bits</a:t>
            </a:r>
            <a:r>
              <a:rPr lang="en-US" baseline="-25000" dirty="0" err="1" smtClean="0"/>
              <a:t>OUT</a:t>
            </a:r>
            <a:r>
              <a:rPr lang="en-US" dirty="0" smtClean="0"/>
              <a:t> = </a:t>
            </a:r>
            <a:r>
              <a:rPr lang="en-US" dirty="0" err="1" smtClean="0"/>
              <a:t>bits</a:t>
            </a:r>
            <a:r>
              <a:rPr lang="en-US" baseline="-25000" dirty="0" err="1" smtClean="0"/>
              <a:t>IN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can reconstruct the original bit stream </a:t>
            </a:r>
            <a:r>
              <a:rPr lang="en-US" dirty="0" smtClean="0"/>
              <a:t>exactly</a:t>
            </a:r>
          </a:p>
          <a:p>
            <a:pPr lvl="1"/>
            <a:r>
              <a:rPr lang="en-US" dirty="0" err="1" smtClean="0"/>
              <a:t>bits</a:t>
            </a:r>
            <a:r>
              <a:rPr lang="en-US" baseline="-25000" dirty="0" err="1" smtClean="0"/>
              <a:t>OUT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bits</a:t>
            </a:r>
            <a:r>
              <a:rPr lang="en-US" baseline="-25000" dirty="0" err="1" smtClean="0"/>
              <a:t>IN</a:t>
            </a:r>
            <a:endParaRPr lang="en-US" dirty="0" smtClean="0"/>
          </a:p>
          <a:p>
            <a:pPr lvl="1" eaLnBrk="1" hangingPunct="1"/>
            <a:r>
              <a:rPr lang="en-US" dirty="0" smtClean="0"/>
              <a:t>Usually used for </a:t>
            </a:r>
            <a:r>
              <a:rPr lang="en-US" dirty="0" smtClean="0"/>
              <a:t>“naturally digital” bit </a:t>
            </a:r>
            <a:r>
              <a:rPr lang="en-US" dirty="0" smtClean="0"/>
              <a:t>streams, e.g. documents</a:t>
            </a:r>
            <a:r>
              <a:rPr lang="en-US" dirty="0" smtClean="0"/>
              <a:t>, messages, datasets,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Examples: </a:t>
            </a:r>
            <a:r>
              <a:rPr lang="en-US" u="sng" dirty="0" smtClean="0"/>
              <a:t>Huffman </a:t>
            </a:r>
            <a:r>
              <a:rPr lang="en-US" u="sng" dirty="0" smtClean="0"/>
              <a:t>encoding</a:t>
            </a:r>
            <a:r>
              <a:rPr lang="en-US" dirty="0" smtClean="0"/>
              <a:t>, LZW, zip files, </a:t>
            </a:r>
            <a:r>
              <a:rPr lang="en-US" dirty="0" err="1" smtClean="0"/>
              <a:t>rar</a:t>
            </a:r>
            <a:r>
              <a:rPr lang="en-US" dirty="0" smtClean="0"/>
              <a:t> files</a:t>
            </a:r>
            <a:endParaRPr lang="en-US" dirty="0" smtClean="0"/>
          </a:p>
          <a:p>
            <a:pPr eaLnBrk="1" hangingPunct="1"/>
            <a:r>
              <a:rPr lang="en-US" dirty="0" smtClean="0"/>
              <a:t>For </a:t>
            </a:r>
            <a:r>
              <a:rPr lang="en-US" i="1" dirty="0" err="1" smtClean="0">
                <a:solidFill>
                  <a:srgbClr val="FF0000"/>
                </a:solidFill>
              </a:rPr>
              <a:t>lossy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encodings: </a:t>
            </a:r>
            <a:r>
              <a:rPr lang="en-US" dirty="0" err="1" smtClean="0"/>
              <a:t>bits</a:t>
            </a:r>
            <a:r>
              <a:rPr lang="en-US" baseline="-25000" dirty="0" err="1" smtClean="0"/>
              <a:t>OUT</a:t>
            </a:r>
            <a:r>
              <a:rPr lang="en-US" dirty="0" smtClean="0"/>
              <a:t> ≈ </a:t>
            </a:r>
            <a:r>
              <a:rPr lang="en-US" dirty="0" err="1" smtClean="0"/>
              <a:t>bits</a:t>
            </a:r>
            <a:r>
              <a:rPr lang="en-US" baseline="-25000" dirty="0" err="1" smtClean="0"/>
              <a:t>IN</a:t>
            </a:r>
            <a:endParaRPr lang="en-US" baseline="-25000" dirty="0" smtClean="0"/>
          </a:p>
          <a:p>
            <a:pPr lvl="1" eaLnBrk="1" hangingPunct="1"/>
            <a:r>
              <a:rPr lang="en-US" dirty="0" smtClean="0"/>
              <a:t>“Essential” information preserved</a:t>
            </a:r>
          </a:p>
          <a:p>
            <a:pPr lvl="1" eaLnBrk="1" hangingPunct="1"/>
            <a:r>
              <a:rPr lang="en-US" dirty="0" smtClean="0"/>
              <a:t>Appropriate for sampled </a:t>
            </a:r>
            <a:r>
              <a:rPr lang="en-US" dirty="0" smtClean="0"/>
              <a:t>data </a:t>
            </a:r>
            <a:r>
              <a:rPr lang="en-US" dirty="0" smtClean="0"/>
              <a:t>streams (audio, video) intended for human consumption via imperfect sensors (ears, eyes).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371600" y="762000"/>
            <a:ext cx="1447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Source</a:t>
            </a:r>
          </a:p>
          <a:p>
            <a:pPr algn="ctr"/>
            <a:r>
              <a:rPr lang="en-US"/>
              <a:t>Encoding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6324600" y="762000"/>
            <a:ext cx="1447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Source</a:t>
            </a:r>
          </a:p>
          <a:p>
            <a:pPr algn="ctr"/>
            <a:r>
              <a:rPr lang="en-US"/>
              <a:t>Decoding</a:t>
            </a:r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914400" y="129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2819400" y="129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>
            <a:off x="5867400" y="129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>
            <a:off x="7772400" y="129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3414713" y="990600"/>
            <a:ext cx="2312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Store/Retrieve</a:t>
            </a:r>
          </a:p>
          <a:p>
            <a:pPr algn="ctr"/>
            <a:r>
              <a:rPr lang="en-US"/>
              <a:t>Transmit/Receive</a:t>
            </a:r>
          </a:p>
        </p:txBody>
      </p:sp>
      <p:sp>
        <p:nvSpPr>
          <p:cNvPr id="16397" name="AutoShape 12"/>
          <p:cNvSpPr>
            <a:spLocks/>
          </p:cNvSpPr>
          <p:nvPr/>
        </p:nvSpPr>
        <p:spPr bwMode="auto">
          <a:xfrm>
            <a:off x="3276600" y="914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utoShape 13"/>
          <p:cNvSpPr>
            <a:spLocks/>
          </p:cNvSpPr>
          <p:nvPr/>
        </p:nvSpPr>
        <p:spPr bwMode="auto">
          <a:xfrm flipH="1">
            <a:off x="5791200" y="914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192088" y="1127125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bits</a:t>
            </a:r>
            <a:r>
              <a:rPr lang="en-US" baseline="-25000"/>
              <a:t>IN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7974013" y="1127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bits</a:t>
            </a:r>
            <a:r>
              <a:rPr lang="en-US" baseline="-25000"/>
              <a:t>OUT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LEC300U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Arial"/>
        <a:cs typeface="Arial"/>
      </a:majorFont>
      <a:minorFont>
        <a:latin typeface="Comic Sans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4732</TotalTime>
  <Words>1342</Words>
  <Application>Microsoft Office PowerPoint</Application>
  <PresentationFormat>On-screen Show (4:3)</PresentationFormat>
  <Paragraphs>354</Paragraphs>
  <Slides>18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ELEC300U</vt:lpstr>
      <vt:lpstr>ELEC1200: A System View of Communications: from Signals to Packets Lecture 14</vt:lpstr>
      <vt:lpstr>Time-Frequency Analysis</vt:lpstr>
      <vt:lpstr>Spectrogram Example</vt:lpstr>
      <vt:lpstr>Computation of the Spectrogram</vt:lpstr>
      <vt:lpstr>Speech Spectrogram</vt:lpstr>
      <vt:lpstr>Train Whistle vs. Bird Chirps</vt:lpstr>
      <vt:lpstr>Speech Data</vt:lpstr>
      <vt:lpstr>Encoding and Decoding</vt:lpstr>
      <vt:lpstr>Lossless vs. Lossy Compression</vt:lpstr>
      <vt:lpstr>MP3</vt:lpstr>
      <vt:lpstr>Bad ways to compress an audio file</vt:lpstr>
      <vt:lpstr>Perceptual Coding</vt:lpstr>
      <vt:lpstr>Principles of Auditory Coding</vt:lpstr>
      <vt:lpstr>Masking</vt:lpstr>
      <vt:lpstr>MP3 schematic</vt:lpstr>
      <vt:lpstr>Quantization</vt:lpstr>
      <vt:lpstr>Non-uniform quantization</vt:lpstr>
      <vt:lpstr>Summary</vt:lpstr>
    </vt:vector>
  </TitlesOfParts>
  <Company>HKUST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ECE</dc:creator>
  <cp:lastModifiedBy>Bertram Shi</cp:lastModifiedBy>
  <cp:revision>243</cp:revision>
  <dcterms:created xsi:type="dcterms:W3CDTF">2008-08-27T10:19:24Z</dcterms:created>
  <dcterms:modified xsi:type="dcterms:W3CDTF">2013-03-25T06:29:21Z</dcterms:modified>
</cp:coreProperties>
</file>